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73" r:id="rId15"/>
    <p:sldId id="271" r:id="rId16"/>
    <p:sldId id="282" r:id="rId17"/>
    <p:sldId id="272" r:id="rId18"/>
    <p:sldId id="269" r:id="rId19"/>
    <p:sldId id="270" r:id="rId20"/>
    <p:sldId id="274" r:id="rId21"/>
    <p:sldId id="275" r:id="rId22"/>
    <p:sldId id="276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ED8126-4D38-4AA0-9D32-1922419B4B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91D932-7C21-48D8-A7F6-6A6EE6EA9DE8}">
      <dgm:prSet phldrT="[Testo]" custT="1"/>
      <dgm:spPr/>
      <dgm:t>
        <a:bodyPr/>
        <a:lstStyle/>
        <a:p>
          <a:r>
            <a:rPr lang="it-IT" sz="1400" dirty="0"/>
            <a:t>GASTROEJUNAL LEAK: TISSUES IN GOOD CONDITION?</a:t>
          </a:r>
        </a:p>
      </dgm:t>
    </dgm:pt>
    <dgm:pt modelId="{99A1B1D5-175B-478E-97EC-AC99A6061147}" type="parTrans" cxnId="{9109E3C9-E604-4618-8E5A-3410EA19D98B}">
      <dgm:prSet/>
      <dgm:spPr/>
      <dgm:t>
        <a:bodyPr/>
        <a:lstStyle/>
        <a:p>
          <a:endParaRPr lang="it-IT"/>
        </a:p>
      </dgm:t>
    </dgm:pt>
    <dgm:pt modelId="{DDDEB2BB-04B2-417C-B38D-94CEB132B9E2}" type="sibTrans" cxnId="{9109E3C9-E604-4618-8E5A-3410EA19D98B}">
      <dgm:prSet/>
      <dgm:spPr/>
      <dgm:t>
        <a:bodyPr/>
        <a:lstStyle/>
        <a:p>
          <a:endParaRPr lang="it-IT"/>
        </a:p>
      </dgm:t>
    </dgm:pt>
    <dgm:pt modelId="{796A224D-D6F5-4C12-921D-37DFB41C69A4}">
      <dgm:prSet phldrT="[Testo]" custT="1"/>
      <dgm:spPr/>
      <dgm:t>
        <a:bodyPr/>
        <a:lstStyle/>
        <a:p>
          <a:r>
            <a:rPr lang="it-IT" sz="2400" dirty="0"/>
            <a:t>YES</a:t>
          </a:r>
        </a:p>
      </dgm:t>
    </dgm:pt>
    <dgm:pt modelId="{9A410699-4904-49F7-87DD-88F6DD4071EE}" type="parTrans" cxnId="{38DED6B1-EED6-4ADB-9D84-65C59F877259}">
      <dgm:prSet/>
      <dgm:spPr/>
      <dgm:t>
        <a:bodyPr/>
        <a:lstStyle/>
        <a:p>
          <a:endParaRPr lang="it-IT"/>
        </a:p>
      </dgm:t>
    </dgm:pt>
    <dgm:pt modelId="{3570A654-2EB1-4A6D-8D43-861305511640}" type="sibTrans" cxnId="{38DED6B1-EED6-4ADB-9D84-65C59F877259}">
      <dgm:prSet/>
      <dgm:spPr/>
      <dgm:t>
        <a:bodyPr/>
        <a:lstStyle/>
        <a:p>
          <a:endParaRPr lang="it-IT"/>
        </a:p>
      </dgm:t>
    </dgm:pt>
    <dgm:pt modelId="{11CC3765-AAC9-4AAE-B0DC-908F8938F907}">
      <dgm:prSet phldrT="[Testo]" custT="1"/>
      <dgm:spPr/>
      <dgm:t>
        <a:bodyPr/>
        <a:lstStyle/>
        <a:p>
          <a:r>
            <a:rPr lang="it-IT" sz="1400" dirty="0"/>
            <a:t>PRIMARY SUTURING+IRRIGATION+DRAINAGE</a:t>
          </a:r>
        </a:p>
      </dgm:t>
    </dgm:pt>
    <dgm:pt modelId="{9AAFA5CF-772E-4AD3-A87F-762133A831C4}" type="parTrans" cxnId="{55EBC13E-55FB-4236-82ED-8B19895B4A26}">
      <dgm:prSet/>
      <dgm:spPr/>
      <dgm:t>
        <a:bodyPr/>
        <a:lstStyle/>
        <a:p>
          <a:endParaRPr lang="it-IT"/>
        </a:p>
      </dgm:t>
    </dgm:pt>
    <dgm:pt modelId="{D25E4AFA-58F3-433C-892D-D3D4BF13116F}" type="sibTrans" cxnId="{55EBC13E-55FB-4236-82ED-8B19895B4A26}">
      <dgm:prSet/>
      <dgm:spPr/>
      <dgm:t>
        <a:bodyPr/>
        <a:lstStyle/>
        <a:p>
          <a:endParaRPr lang="it-IT"/>
        </a:p>
      </dgm:t>
    </dgm:pt>
    <dgm:pt modelId="{660E91F0-BEE0-409D-8427-43C891A5954D}">
      <dgm:prSet phldrT="[Testo]" custT="1"/>
      <dgm:spPr/>
      <dgm:t>
        <a:bodyPr/>
        <a:lstStyle/>
        <a:p>
          <a:r>
            <a:rPr lang="it-IT" sz="2400" dirty="0"/>
            <a:t>NO</a:t>
          </a:r>
        </a:p>
      </dgm:t>
    </dgm:pt>
    <dgm:pt modelId="{024258AE-6C3C-4DBE-8B59-78A1146FAA42}" type="parTrans" cxnId="{001DA362-9547-4BBE-8903-C44F6EEF62F9}">
      <dgm:prSet/>
      <dgm:spPr/>
      <dgm:t>
        <a:bodyPr/>
        <a:lstStyle/>
        <a:p>
          <a:endParaRPr lang="it-IT"/>
        </a:p>
      </dgm:t>
    </dgm:pt>
    <dgm:pt modelId="{EFB060B7-5238-4D55-92F0-7D4CAEB0F39C}" type="sibTrans" cxnId="{001DA362-9547-4BBE-8903-C44F6EEF62F9}">
      <dgm:prSet/>
      <dgm:spPr/>
      <dgm:t>
        <a:bodyPr/>
        <a:lstStyle/>
        <a:p>
          <a:endParaRPr lang="it-IT"/>
        </a:p>
      </dgm:t>
    </dgm:pt>
    <dgm:pt modelId="{C8DD9F86-2642-4C5F-83CA-794B54BBDC46}">
      <dgm:prSet phldrT="[Testo]" custT="1"/>
      <dgm:spPr/>
      <dgm:t>
        <a:bodyPr/>
        <a:lstStyle/>
        <a:p>
          <a:r>
            <a:rPr lang="it-IT" sz="1600" dirty="0"/>
            <a:t>WIDE DRAINAGE</a:t>
          </a:r>
        </a:p>
      </dgm:t>
    </dgm:pt>
    <dgm:pt modelId="{14BCD2CF-BF66-46F0-BD22-6282278415D2}" type="parTrans" cxnId="{3E02AE57-04AB-4A3A-9105-E6BDA87EE7B1}">
      <dgm:prSet/>
      <dgm:spPr/>
      <dgm:t>
        <a:bodyPr/>
        <a:lstStyle/>
        <a:p>
          <a:endParaRPr lang="it-IT"/>
        </a:p>
      </dgm:t>
    </dgm:pt>
    <dgm:pt modelId="{378C74C4-478B-4B9A-9CD6-9B0507C5C61D}" type="sibTrans" cxnId="{3E02AE57-04AB-4A3A-9105-E6BDA87EE7B1}">
      <dgm:prSet/>
      <dgm:spPr/>
      <dgm:t>
        <a:bodyPr/>
        <a:lstStyle/>
        <a:p>
          <a:endParaRPr lang="it-IT"/>
        </a:p>
      </dgm:t>
    </dgm:pt>
    <dgm:pt modelId="{24D278BD-5407-4FC0-92E3-07ECE6FA8FAB}" type="pres">
      <dgm:prSet presAssocID="{12ED8126-4D38-4AA0-9D32-1922419B4B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B462E7-6B17-41F9-A746-DDCA32BD672F}" type="pres">
      <dgm:prSet presAssocID="{3491D932-7C21-48D8-A7F6-6A6EE6EA9DE8}" presName="root1" presStyleCnt="0"/>
      <dgm:spPr/>
    </dgm:pt>
    <dgm:pt modelId="{06A74B4E-7F2A-42F4-8618-C49B1F390340}" type="pres">
      <dgm:prSet presAssocID="{3491D932-7C21-48D8-A7F6-6A6EE6EA9DE8}" presName="LevelOneTextNode" presStyleLbl="node0" presStyleIdx="0" presStyleCnt="1">
        <dgm:presLayoutVars>
          <dgm:chPref val="3"/>
        </dgm:presLayoutVars>
      </dgm:prSet>
      <dgm:spPr/>
    </dgm:pt>
    <dgm:pt modelId="{BDE57B7C-20DA-4AA2-8600-DB28015568EF}" type="pres">
      <dgm:prSet presAssocID="{3491D932-7C21-48D8-A7F6-6A6EE6EA9DE8}" presName="level2hierChild" presStyleCnt="0"/>
      <dgm:spPr/>
    </dgm:pt>
    <dgm:pt modelId="{07746508-B2DD-4414-86F2-CD03236A79E4}" type="pres">
      <dgm:prSet presAssocID="{9A410699-4904-49F7-87DD-88F6DD4071EE}" presName="conn2-1" presStyleLbl="parChTrans1D2" presStyleIdx="0" presStyleCnt="2"/>
      <dgm:spPr/>
    </dgm:pt>
    <dgm:pt modelId="{529859C5-8DB1-445D-9FA0-7EC8AC822A70}" type="pres">
      <dgm:prSet presAssocID="{9A410699-4904-49F7-87DD-88F6DD4071EE}" presName="connTx" presStyleLbl="parChTrans1D2" presStyleIdx="0" presStyleCnt="2"/>
      <dgm:spPr/>
    </dgm:pt>
    <dgm:pt modelId="{943D0EB6-5339-43BB-9949-E1E1175E1D55}" type="pres">
      <dgm:prSet presAssocID="{796A224D-D6F5-4C12-921D-37DFB41C69A4}" presName="root2" presStyleCnt="0"/>
      <dgm:spPr/>
    </dgm:pt>
    <dgm:pt modelId="{2F950941-CF50-48CC-8785-A16BD8D40F67}" type="pres">
      <dgm:prSet presAssocID="{796A224D-D6F5-4C12-921D-37DFB41C69A4}" presName="LevelTwoTextNode" presStyleLbl="node2" presStyleIdx="0" presStyleCnt="2">
        <dgm:presLayoutVars>
          <dgm:chPref val="3"/>
        </dgm:presLayoutVars>
      </dgm:prSet>
      <dgm:spPr/>
    </dgm:pt>
    <dgm:pt modelId="{73ADB591-7DDC-4B75-85DA-379B031CEA22}" type="pres">
      <dgm:prSet presAssocID="{796A224D-D6F5-4C12-921D-37DFB41C69A4}" presName="level3hierChild" presStyleCnt="0"/>
      <dgm:spPr/>
    </dgm:pt>
    <dgm:pt modelId="{963853E8-1CC1-468D-B8D1-8ED0FF0CCC71}" type="pres">
      <dgm:prSet presAssocID="{9AAFA5CF-772E-4AD3-A87F-762133A831C4}" presName="conn2-1" presStyleLbl="parChTrans1D3" presStyleIdx="0" presStyleCnt="2"/>
      <dgm:spPr/>
    </dgm:pt>
    <dgm:pt modelId="{D00F98BE-B73A-4567-BF62-3C2622BA101B}" type="pres">
      <dgm:prSet presAssocID="{9AAFA5CF-772E-4AD3-A87F-762133A831C4}" presName="connTx" presStyleLbl="parChTrans1D3" presStyleIdx="0" presStyleCnt="2"/>
      <dgm:spPr/>
    </dgm:pt>
    <dgm:pt modelId="{B2996813-7255-4746-8B02-F58B0D28010D}" type="pres">
      <dgm:prSet presAssocID="{11CC3765-AAC9-4AAE-B0DC-908F8938F907}" presName="root2" presStyleCnt="0"/>
      <dgm:spPr/>
    </dgm:pt>
    <dgm:pt modelId="{E183E508-2872-4368-90D4-0BE0F94870A7}" type="pres">
      <dgm:prSet presAssocID="{11CC3765-AAC9-4AAE-B0DC-908F8938F907}" presName="LevelTwoTextNode" presStyleLbl="node3" presStyleIdx="0" presStyleCnt="2">
        <dgm:presLayoutVars>
          <dgm:chPref val="3"/>
        </dgm:presLayoutVars>
      </dgm:prSet>
      <dgm:spPr/>
    </dgm:pt>
    <dgm:pt modelId="{65BAF39D-67AF-4FF4-BEE1-7565E18B9B44}" type="pres">
      <dgm:prSet presAssocID="{11CC3765-AAC9-4AAE-B0DC-908F8938F907}" presName="level3hierChild" presStyleCnt="0"/>
      <dgm:spPr/>
    </dgm:pt>
    <dgm:pt modelId="{15C9C693-7CFA-4A51-9BE2-85E1161276F5}" type="pres">
      <dgm:prSet presAssocID="{024258AE-6C3C-4DBE-8B59-78A1146FAA42}" presName="conn2-1" presStyleLbl="parChTrans1D2" presStyleIdx="1" presStyleCnt="2"/>
      <dgm:spPr/>
    </dgm:pt>
    <dgm:pt modelId="{56C2FB5D-6788-4AFD-97FC-3FDCBADD7470}" type="pres">
      <dgm:prSet presAssocID="{024258AE-6C3C-4DBE-8B59-78A1146FAA42}" presName="connTx" presStyleLbl="parChTrans1D2" presStyleIdx="1" presStyleCnt="2"/>
      <dgm:spPr/>
    </dgm:pt>
    <dgm:pt modelId="{456E4749-FB3D-4A03-86E5-16EFFA617190}" type="pres">
      <dgm:prSet presAssocID="{660E91F0-BEE0-409D-8427-43C891A5954D}" presName="root2" presStyleCnt="0"/>
      <dgm:spPr/>
    </dgm:pt>
    <dgm:pt modelId="{3A7D6A5A-2F24-43B3-8B6B-58A3EBEE1F21}" type="pres">
      <dgm:prSet presAssocID="{660E91F0-BEE0-409D-8427-43C891A5954D}" presName="LevelTwoTextNode" presStyleLbl="node2" presStyleIdx="1" presStyleCnt="2" custLinFactNeighborX="-873" custLinFactNeighborY="50">
        <dgm:presLayoutVars>
          <dgm:chPref val="3"/>
        </dgm:presLayoutVars>
      </dgm:prSet>
      <dgm:spPr/>
    </dgm:pt>
    <dgm:pt modelId="{D0E3B500-B276-4D95-92CC-667014B59350}" type="pres">
      <dgm:prSet presAssocID="{660E91F0-BEE0-409D-8427-43C891A5954D}" presName="level3hierChild" presStyleCnt="0"/>
      <dgm:spPr/>
    </dgm:pt>
    <dgm:pt modelId="{C375E105-5712-4EAE-B519-2A674E58FCA4}" type="pres">
      <dgm:prSet presAssocID="{14BCD2CF-BF66-46F0-BD22-6282278415D2}" presName="conn2-1" presStyleLbl="parChTrans1D3" presStyleIdx="1" presStyleCnt="2"/>
      <dgm:spPr/>
    </dgm:pt>
    <dgm:pt modelId="{6D9D6DDC-4898-42E8-B380-EF6AC9042B26}" type="pres">
      <dgm:prSet presAssocID="{14BCD2CF-BF66-46F0-BD22-6282278415D2}" presName="connTx" presStyleLbl="parChTrans1D3" presStyleIdx="1" presStyleCnt="2"/>
      <dgm:spPr/>
    </dgm:pt>
    <dgm:pt modelId="{030249BF-FF8D-473F-809F-3FCF894374BB}" type="pres">
      <dgm:prSet presAssocID="{C8DD9F86-2642-4C5F-83CA-794B54BBDC46}" presName="root2" presStyleCnt="0"/>
      <dgm:spPr/>
    </dgm:pt>
    <dgm:pt modelId="{47D61AB5-B9D2-4863-8877-4232D8097DA6}" type="pres">
      <dgm:prSet presAssocID="{C8DD9F86-2642-4C5F-83CA-794B54BBDC46}" presName="LevelTwoTextNode" presStyleLbl="node3" presStyleIdx="1" presStyleCnt="2">
        <dgm:presLayoutVars>
          <dgm:chPref val="3"/>
        </dgm:presLayoutVars>
      </dgm:prSet>
      <dgm:spPr/>
    </dgm:pt>
    <dgm:pt modelId="{B3A8357F-9334-44D9-8BD4-C69FF42F50E4}" type="pres">
      <dgm:prSet presAssocID="{C8DD9F86-2642-4C5F-83CA-794B54BBDC46}" presName="level3hierChild" presStyleCnt="0"/>
      <dgm:spPr/>
    </dgm:pt>
  </dgm:ptLst>
  <dgm:cxnLst>
    <dgm:cxn modelId="{8BDF9608-FFD5-4D1F-BBD0-5DBCBDE64415}" type="presOf" srcId="{796A224D-D6F5-4C12-921D-37DFB41C69A4}" destId="{2F950941-CF50-48CC-8785-A16BD8D40F67}" srcOrd="0" destOrd="0" presId="urn:microsoft.com/office/officeart/2005/8/layout/hierarchy2"/>
    <dgm:cxn modelId="{4F4E8125-1A79-466F-BBC1-633E94F20E51}" type="presOf" srcId="{14BCD2CF-BF66-46F0-BD22-6282278415D2}" destId="{6D9D6DDC-4898-42E8-B380-EF6AC9042B26}" srcOrd="1" destOrd="0" presId="urn:microsoft.com/office/officeart/2005/8/layout/hierarchy2"/>
    <dgm:cxn modelId="{1BE0F034-B545-4B6A-8D4B-A135B6A5D907}" type="presOf" srcId="{024258AE-6C3C-4DBE-8B59-78A1146FAA42}" destId="{15C9C693-7CFA-4A51-9BE2-85E1161276F5}" srcOrd="0" destOrd="0" presId="urn:microsoft.com/office/officeart/2005/8/layout/hierarchy2"/>
    <dgm:cxn modelId="{03F68439-58FA-4E62-BBCB-D9CD6D6C75A7}" type="presOf" srcId="{12ED8126-4D38-4AA0-9D32-1922419B4BA6}" destId="{24D278BD-5407-4FC0-92E3-07ECE6FA8FAB}" srcOrd="0" destOrd="0" presId="urn:microsoft.com/office/officeart/2005/8/layout/hierarchy2"/>
    <dgm:cxn modelId="{6668373E-FB67-4993-8E54-E92A280FD562}" type="presOf" srcId="{024258AE-6C3C-4DBE-8B59-78A1146FAA42}" destId="{56C2FB5D-6788-4AFD-97FC-3FDCBADD7470}" srcOrd="1" destOrd="0" presId="urn:microsoft.com/office/officeart/2005/8/layout/hierarchy2"/>
    <dgm:cxn modelId="{55EBC13E-55FB-4236-82ED-8B19895B4A26}" srcId="{796A224D-D6F5-4C12-921D-37DFB41C69A4}" destId="{11CC3765-AAC9-4AAE-B0DC-908F8938F907}" srcOrd="0" destOrd="0" parTransId="{9AAFA5CF-772E-4AD3-A87F-762133A831C4}" sibTransId="{D25E4AFA-58F3-433C-892D-D3D4BF13116F}"/>
    <dgm:cxn modelId="{76883442-1FA9-4B4C-85C8-EC77A351C8B3}" type="presOf" srcId="{11CC3765-AAC9-4AAE-B0DC-908F8938F907}" destId="{E183E508-2872-4368-90D4-0BE0F94870A7}" srcOrd="0" destOrd="0" presId="urn:microsoft.com/office/officeart/2005/8/layout/hierarchy2"/>
    <dgm:cxn modelId="{001DA362-9547-4BBE-8903-C44F6EEF62F9}" srcId="{3491D932-7C21-48D8-A7F6-6A6EE6EA9DE8}" destId="{660E91F0-BEE0-409D-8427-43C891A5954D}" srcOrd="1" destOrd="0" parTransId="{024258AE-6C3C-4DBE-8B59-78A1146FAA42}" sibTransId="{EFB060B7-5238-4D55-92F0-7D4CAEB0F39C}"/>
    <dgm:cxn modelId="{C8DA9E63-9B6C-4B3E-A74B-9A05DBAECD8E}" type="presOf" srcId="{C8DD9F86-2642-4C5F-83CA-794B54BBDC46}" destId="{47D61AB5-B9D2-4863-8877-4232D8097DA6}" srcOrd="0" destOrd="0" presId="urn:microsoft.com/office/officeart/2005/8/layout/hierarchy2"/>
    <dgm:cxn modelId="{3E02AE57-04AB-4A3A-9105-E6BDA87EE7B1}" srcId="{660E91F0-BEE0-409D-8427-43C891A5954D}" destId="{C8DD9F86-2642-4C5F-83CA-794B54BBDC46}" srcOrd="0" destOrd="0" parTransId="{14BCD2CF-BF66-46F0-BD22-6282278415D2}" sibTransId="{378C74C4-478B-4B9A-9CD6-9B0507C5C61D}"/>
    <dgm:cxn modelId="{27559B8A-328D-4169-B382-4A5095A564FA}" type="presOf" srcId="{9A410699-4904-49F7-87DD-88F6DD4071EE}" destId="{07746508-B2DD-4414-86F2-CD03236A79E4}" srcOrd="0" destOrd="0" presId="urn:microsoft.com/office/officeart/2005/8/layout/hierarchy2"/>
    <dgm:cxn modelId="{7AF6E89A-EBCD-4ED2-8559-DD16EDA8DE98}" type="presOf" srcId="{9AAFA5CF-772E-4AD3-A87F-762133A831C4}" destId="{D00F98BE-B73A-4567-BF62-3C2622BA101B}" srcOrd="1" destOrd="0" presId="urn:microsoft.com/office/officeart/2005/8/layout/hierarchy2"/>
    <dgm:cxn modelId="{2BC31C9E-F3AE-4028-8E4C-F7E96AF9E50D}" type="presOf" srcId="{14BCD2CF-BF66-46F0-BD22-6282278415D2}" destId="{C375E105-5712-4EAE-B519-2A674E58FCA4}" srcOrd="0" destOrd="0" presId="urn:microsoft.com/office/officeart/2005/8/layout/hierarchy2"/>
    <dgm:cxn modelId="{38DED6B1-EED6-4ADB-9D84-65C59F877259}" srcId="{3491D932-7C21-48D8-A7F6-6A6EE6EA9DE8}" destId="{796A224D-D6F5-4C12-921D-37DFB41C69A4}" srcOrd="0" destOrd="0" parTransId="{9A410699-4904-49F7-87DD-88F6DD4071EE}" sibTransId="{3570A654-2EB1-4A6D-8D43-861305511640}"/>
    <dgm:cxn modelId="{5E0469B4-B144-41A4-97BD-211A0F607FE9}" type="presOf" srcId="{660E91F0-BEE0-409D-8427-43C891A5954D}" destId="{3A7D6A5A-2F24-43B3-8B6B-58A3EBEE1F21}" srcOrd="0" destOrd="0" presId="urn:microsoft.com/office/officeart/2005/8/layout/hierarchy2"/>
    <dgm:cxn modelId="{DACF96BC-CFA2-4B05-8986-267883219D8F}" type="presOf" srcId="{9A410699-4904-49F7-87DD-88F6DD4071EE}" destId="{529859C5-8DB1-445D-9FA0-7EC8AC822A70}" srcOrd="1" destOrd="0" presId="urn:microsoft.com/office/officeart/2005/8/layout/hierarchy2"/>
    <dgm:cxn modelId="{9109E3C9-E604-4618-8E5A-3410EA19D98B}" srcId="{12ED8126-4D38-4AA0-9D32-1922419B4BA6}" destId="{3491D932-7C21-48D8-A7F6-6A6EE6EA9DE8}" srcOrd="0" destOrd="0" parTransId="{99A1B1D5-175B-478E-97EC-AC99A6061147}" sibTransId="{DDDEB2BB-04B2-417C-B38D-94CEB132B9E2}"/>
    <dgm:cxn modelId="{345235DA-179A-4593-8C92-A5418BD521AC}" type="presOf" srcId="{3491D932-7C21-48D8-A7F6-6A6EE6EA9DE8}" destId="{06A74B4E-7F2A-42F4-8618-C49B1F390340}" srcOrd="0" destOrd="0" presId="urn:microsoft.com/office/officeart/2005/8/layout/hierarchy2"/>
    <dgm:cxn modelId="{4C683FF5-57D1-4090-9E23-EF42BCF13CAF}" type="presOf" srcId="{9AAFA5CF-772E-4AD3-A87F-762133A831C4}" destId="{963853E8-1CC1-468D-B8D1-8ED0FF0CCC71}" srcOrd="0" destOrd="0" presId="urn:microsoft.com/office/officeart/2005/8/layout/hierarchy2"/>
    <dgm:cxn modelId="{CD4B5FCA-48F3-44EE-86FD-F33DFE635694}" type="presParOf" srcId="{24D278BD-5407-4FC0-92E3-07ECE6FA8FAB}" destId="{69B462E7-6B17-41F9-A746-DDCA32BD672F}" srcOrd="0" destOrd="0" presId="urn:microsoft.com/office/officeart/2005/8/layout/hierarchy2"/>
    <dgm:cxn modelId="{88EA0F74-39B3-47C8-B2C4-676210EF2FEE}" type="presParOf" srcId="{69B462E7-6B17-41F9-A746-DDCA32BD672F}" destId="{06A74B4E-7F2A-42F4-8618-C49B1F390340}" srcOrd="0" destOrd="0" presId="urn:microsoft.com/office/officeart/2005/8/layout/hierarchy2"/>
    <dgm:cxn modelId="{9C6A32CF-A9C9-4D27-8115-523DF79B54D3}" type="presParOf" srcId="{69B462E7-6B17-41F9-A746-DDCA32BD672F}" destId="{BDE57B7C-20DA-4AA2-8600-DB28015568EF}" srcOrd="1" destOrd="0" presId="urn:microsoft.com/office/officeart/2005/8/layout/hierarchy2"/>
    <dgm:cxn modelId="{518F4942-569C-4696-A1DA-82E110FE190D}" type="presParOf" srcId="{BDE57B7C-20DA-4AA2-8600-DB28015568EF}" destId="{07746508-B2DD-4414-86F2-CD03236A79E4}" srcOrd="0" destOrd="0" presId="urn:microsoft.com/office/officeart/2005/8/layout/hierarchy2"/>
    <dgm:cxn modelId="{FF49D3FC-ED3B-4986-AA72-4BF8BA3B1B8E}" type="presParOf" srcId="{07746508-B2DD-4414-86F2-CD03236A79E4}" destId="{529859C5-8DB1-445D-9FA0-7EC8AC822A70}" srcOrd="0" destOrd="0" presId="urn:microsoft.com/office/officeart/2005/8/layout/hierarchy2"/>
    <dgm:cxn modelId="{1975F44B-3382-41E6-BD58-091D583C48EA}" type="presParOf" srcId="{BDE57B7C-20DA-4AA2-8600-DB28015568EF}" destId="{943D0EB6-5339-43BB-9949-E1E1175E1D55}" srcOrd="1" destOrd="0" presId="urn:microsoft.com/office/officeart/2005/8/layout/hierarchy2"/>
    <dgm:cxn modelId="{51630B82-A83E-4928-BCF3-D48BF55E1605}" type="presParOf" srcId="{943D0EB6-5339-43BB-9949-E1E1175E1D55}" destId="{2F950941-CF50-48CC-8785-A16BD8D40F67}" srcOrd="0" destOrd="0" presId="urn:microsoft.com/office/officeart/2005/8/layout/hierarchy2"/>
    <dgm:cxn modelId="{187F1004-01B8-4C0F-9AA0-9E653C38CDB9}" type="presParOf" srcId="{943D0EB6-5339-43BB-9949-E1E1175E1D55}" destId="{73ADB591-7DDC-4B75-85DA-379B031CEA22}" srcOrd="1" destOrd="0" presId="urn:microsoft.com/office/officeart/2005/8/layout/hierarchy2"/>
    <dgm:cxn modelId="{4A432243-D553-4AD8-BA93-44AEFB460A0A}" type="presParOf" srcId="{73ADB591-7DDC-4B75-85DA-379B031CEA22}" destId="{963853E8-1CC1-468D-B8D1-8ED0FF0CCC71}" srcOrd="0" destOrd="0" presId="urn:microsoft.com/office/officeart/2005/8/layout/hierarchy2"/>
    <dgm:cxn modelId="{C31FAE2F-95B6-4AC0-AE0B-4605F1EB6E1C}" type="presParOf" srcId="{963853E8-1CC1-468D-B8D1-8ED0FF0CCC71}" destId="{D00F98BE-B73A-4567-BF62-3C2622BA101B}" srcOrd="0" destOrd="0" presId="urn:microsoft.com/office/officeart/2005/8/layout/hierarchy2"/>
    <dgm:cxn modelId="{8B94E0E8-7BA0-43B4-98B5-C2B17649BEC7}" type="presParOf" srcId="{73ADB591-7DDC-4B75-85DA-379B031CEA22}" destId="{B2996813-7255-4746-8B02-F58B0D28010D}" srcOrd="1" destOrd="0" presId="urn:microsoft.com/office/officeart/2005/8/layout/hierarchy2"/>
    <dgm:cxn modelId="{FF8CB310-724B-4F76-8E37-EBE02279943A}" type="presParOf" srcId="{B2996813-7255-4746-8B02-F58B0D28010D}" destId="{E183E508-2872-4368-90D4-0BE0F94870A7}" srcOrd="0" destOrd="0" presId="urn:microsoft.com/office/officeart/2005/8/layout/hierarchy2"/>
    <dgm:cxn modelId="{F3091B5E-9305-4048-8B35-BA6496473E3B}" type="presParOf" srcId="{B2996813-7255-4746-8B02-F58B0D28010D}" destId="{65BAF39D-67AF-4FF4-BEE1-7565E18B9B44}" srcOrd="1" destOrd="0" presId="urn:microsoft.com/office/officeart/2005/8/layout/hierarchy2"/>
    <dgm:cxn modelId="{FEA2A0C8-DC93-41B2-910E-309DC7610CBE}" type="presParOf" srcId="{BDE57B7C-20DA-4AA2-8600-DB28015568EF}" destId="{15C9C693-7CFA-4A51-9BE2-85E1161276F5}" srcOrd="2" destOrd="0" presId="urn:microsoft.com/office/officeart/2005/8/layout/hierarchy2"/>
    <dgm:cxn modelId="{74831F9E-77B6-4CF9-A27E-585BD014CDEE}" type="presParOf" srcId="{15C9C693-7CFA-4A51-9BE2-85E1161276F5}" destId="{56C2FB5D-6788-4AFD-97FC-3FDCBADD7470}" srcOrd="0" destOrd="0" presId="urn:microsoft.com/office/officeart/2005/8/layout/hierarchy2"/>
    <dgm:cxn modelId="{DE9B7579-8599-46E5-8FC0-DFDC36C44F1A}" type="presParOf" srcId="{BDE57B7C-20DA-4AA2-8600-DB28015568EF}" destId="{456E4749-FB3D-4A03-86E5-16EFFA617190}" srcOrd="3" destOrd="0" presId="urn:microsoft.com/office/officeart/2005/8/layout/hierarchy2"/>
    <dgm:cxn modelId="{B0399801-D432-4314-B134-8D8C931C6F91}" type="presParOf" srcId="{456E4749-FB3D-4A03-86E5-16EFFA617190}" destId="{3A7D6A5A-2F24-43B3-8B6B-58A3EBEE1F21}" srcOrd="0" destOrd="0" presId="urn:microsoft.com/office/officeart/2005/8/layout/hierarchy2"/>
    <dgm:cxn modelId="{731C9756-CFBB-405A-A169-919B32F3A194}" type="presParOf" srcId="{456E4749-FB3D-4A03-86E5-16EFFA617190}" destId="{D0E3B500-B276-4D95-92CC-667014B59350}" srcOrd="1" destOrd="0" presId="urn:microsoft.com/office/officeart/2005/8/layout/hierarchy2"/>
    <dgm:cxn modelId="{24C9BC52-DC63-4E3D-9A9A-61007243EDF6}" type="presParOf" srcId="{D0E3B500-B276-4D95-92CC-667014B59350}" destId="{C375E105-5712-4EAE-B519-2A674E58FCA4}" srcOrd="0" destOrd="0" presId="urn:microsoft.com/office/officeart/2005/8/layout/hierarchy2"/>
    <dgm:cxn modelId="{430E20A6-777A-4508-846F-E6E83516FDFB}" type="presParOf" srcId="{C375E105-5712-4EAE-B519-2A674E58FCA4}" destId="{6D9D6DDC-4898-42E8-B380-EF6AC9042B26}" srcOrd="0" destOrd="0" presId="urn:microsoft.com/office/officeart/2005/8/layout/hierarchy2"/>
    <dgm:cxn modelId="{0B9C2AFF-E5C7-4FED-A02D-AF257845D3F9}" type="presParOf" srcId="{D0E3B500-B276-4D95-92CC-667014B59350}" destId="{030249BF-FF8D-473F-809F-3FCF894374BB}" srcOrd="1" destOrd="0" presId="urn:microsoft.com/office/officeart/2005/8/layout/hierarchy2"/>
    <dgm:cxn modelId="{8EC6FF5D-2B7E-4F43-BB73-B29064E918B9}" type="presParOf" srcId="{030249BF-FF8D-473F-809F-3FCF894374BB}" destId="{47D61AB5-B9D2-4863-8877-4232D8097DA6}" srcOrd="0" destOrd="0" presId="urn:microsoft.com/office/officeart/2005/8/layout/hierarchy2"/>
    <dgm:cxn modelId="{529A25AF-F93E-411B-B043-5BC9A08C7285}" type="presParOf" srcId="{030249BF-FF8D-473F-809F-3FCF894374BB}" destId="{B3A8357F-9334-44D9-8BD4-C69FF42F50E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ED8126-4D38-4AA0-9D32-1922419B4BA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91D932-7C21-48D8-A7F6-6A6EE6EA9DE8}">
      <dgm:prSet phldrT="[Testo]"/>
      <dgm:spPr/>
      <dgm:t>
        <a:bodyPr/>
        <a:lstStyle/>
        <a:p>
          <a:r>
            <a:rPr lang="it-IT" dirty="0"/>
            <a:t>JEJUNOJEJUNOSTOMY LEAK: 40% MORTALITY!!!</a:t>
          </a:r>
        </a:p>
      </dgm:t>
    </dgm:pt>
    <dgm:pt modelId="{99A1B1D5-175B-478E-97EC-AC99A6061147}" type="parTrans" cxnId="{9109E3C9-E604-4618-8E5A-3410EA19D98B}">
      <dgm:prSet/>
      <dgm:spPr/>
      <dgm:t>
        <a:bodyPr/>
        <a:lstStyle/>
        <a:p>
          <a:endParaRPr lang="it-IT"/>
        </a:p>
      </dgm:t>
    </dgm:pt>
    <dgm:pt modelId="{DDDEB2BB-04B2-417C-B38D-94CEB132B9E2}" type="sibTrans" cxnId="{9109E3C9-E604-4618-8E5A-3410EA19D98B}">
      <dgm:prSet/>
      <dgm:spPr/>
      <dgm:t>
        <a:bodyPr/>
        <a:lstStyle/>
        <a:p>
          <a:endParaRPr lang="it-IT"/>
        </a:p>
      </dgm:t>
    </dgm:pt>
    <dgm:pt modelId="{796A224D-D6F5-4C12-921D-37DFB41C69A4}">
      <dgm:prSet phldrT="[Testo]"/>
      <dgm:spPr/>
      <dgm:t>
        <a:bodyPr/>
        <a:lstStyle/>
        <a:p>
          <a:r>
            <a:rPr lang="it-IT" dirty="0"/>
            <a:t>PROMPT SURGERY IN CASE OF HEMODYNAMIC INSTABILITY/RAPID CLINICAL DETERIORATION</a:t>
          </a:r>
        </a:p>
      </dgm:t>
    </dgm:pt>
    <dgm:pt modelId="{9A410699-4904-49F7-87DD-88F6DD4071EE}" type="parTrans" cxnId="{38DED6B1-EED6-4ADB-9D84-65C59F877259}">
      <dgm:prSet/>
      <dgm:spPr/>
      <dgm:t>
        <a:bodyPr/>
        <a:lstStyle/>
        <a:p>
          <a:endParaRPr lang="it-IT"/>
        </a:p>
      </dgm:t>
    </dgm:pt>
    <dgm:pt modelId="{3570A654-2EB1-4A6D-8D43-861305511640}" type="sibTrans" cxnId="{38DED6B1-EED6-4ADB-9D84-65C59F877259}">
      <dgm:prSet/>
      <dgm:spPr/>
      <dgm:t>
        <a:bodyPr/>
        <a:lstStyle/>
        <a:p>
          <a:endParaRPr lang="it-IT"/>
        </a:p>
      </dgm:t>
    </dgm:pt>
    <dgm:pt modelId="{11CC3765-AAC9-4AAE-B0DC-908F8938F907}">
      <dgm:prSet phldrT="[Testo]"/>
      <dgm:spPr/>
      <dgm:t>
        <a:bodyPr/>
        <a:lstStyle/>
        <a:p>
          <a:r>
            <a:rPr lang="it-IT" dirty="0"/>
            <a:t>EASIER TO REPAIR +/- DECOMPRESSION OF THE EXCLUDED STOMACH</a:t>
          </a:r>
        </a:p>
      </dgm:t>
    </dgm:pt>
    <dgm:pt modelId="{9AAFA5CF-772E-4AD3-A87F-762133A831C4}" type="parTrans" cxnId="{55EBC13E-55FB-4236-82ED-8B19895B4A26}">
      <dgm:prSet/>
      <dgm:spPr/>
      <dgm:t>
        <a:bodyPr/>
        <a:lstStyle/>
        <a:p>
          <a:endParaRPr lang="it-IT"/>
        </a:p>
      </dgm:t>
    </dgm:pt>
    <dgm:pt modelId="{D25E4AFA-58F3-433C-892D-D3D4BF13116F}" type="sibTrans" cxnId="{55EBC13E-55FB-4236-82ED-8B19895B4A26}">
      <dgm:prSet/>
      <dgm:spPr/>
      <dgm:t>
        <a:bodyPr/>
        <a:lstStyle/>
        <a:p>
          <a:endParaRPr lang="it-IT"/>
        </a:p>
      </dgm:t>
    </dgm:pt>
    <dgm:pt modelId="{24D278BD-5407-4FC0-92E3-07ECE6FA8FAB}" type="pres">
      <dgm:prSet presAssocID="{12ED8126-4D38-4AA0-9D32-1922419B4B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B462E7-6B17-41F9-A746-DDCA32BD672F}" type="pres">
      <dgm:prSet presAssocID="{3491D932-7C21-48D8-A7F6-6A6EE6EA9DE8}" presName="root1" presStyleCnt="0"/>
      <dgm:spPr/>
    </dgm:pt>
    <dgm:pt modelId="{06A74B4E-7F2A-42F4-8618-C49B1F390340}" type="pres">
      <dgm:prSet presAssocID="{3491D932-7C21-48D8-A7F6-6A6EE6EA9DE8}" presName="LevelOneTextNode" presStyleLbl="node0" presStyleIdx="0" presStyleCnt="1">
        <dgm:presLayoutVars>
          <dgm:chPref val="3"/>
        </dgm:presLayoutVars>
      </dgm:prSet>
      <dgm:spPr/>
    </dgm:pt>
    <dgm:pt modelId="{BDE57B7C-20DA-4AA2-8600-DB28015568EF}" type="pres">
      <dgm:prSet presAssocID="{3491D932-7C21-48D8-A7F6-6A6EE6EA9DE8}" presName="level2hierChild" presStyleCnt="0"/>
      <dgm:spPr/>
    </dgm:pt>
    <dgm:pt modelId="{07746508-B2DD-4414-86F2-CD03236A79E4}" type="pres">
      <dgm:prSet presAssocID="{9A410699-4904-49F7-87DD-88F6DD4071EE}" presName="conn2-1" presStyleLbl="parChTrans1D2" presStyleIdx="0" presStyleCnt="1"/>
      <dgm:spPr/>
    </dgm:pt>
    <dgm:pt modelId="{529859C5-8DB1-445D-9FA0-7EC8AC822A70}" type="pres">
      <dgm:prSet presAssocID="{9A410699-4904-49F7-87DD-88F6DD4071EE}" presName="connTx" presStyleLbl="parChTrans1D2" presStyleIdx="0" presStyleCnt="1"/>
      <dgm:spPr/>
    </dgm:pt>
    <dgm:pt modelId="{943D0EB6-5339-43BB-9949-E1E1175E1D55}" type="pres">
      <dgm:prSet presAssocID="{796A224D-D6F5-4C12-921D-37DFB41C69A4}" presName="root2" presStyleCnt="0"/>
      <dgm:spPr/>
    </dgm:pt>
    <dgm:pt modelId="{2F950941-CF50-48CC-8785-A16BD8D40F67}" type="pres">
      <dgm:prSet presAssocID="{796A224D-D6F5-4C12-921D-37DFB41C69A4}" presName="LevelTwoTextNode" presStyleLbl="node2" presStyleIdx="0" presStyleCnt="1">
        <dgm:presLayoutVars>
          <dgm:chPref val="3"/>
        </dgm:presLayoutVars>
      </dgm:prSet>
      <dgm:spPr/>
    </dgm:pt>
    <dgm:pt modelId="{73ADB591-7DDC-4B75-85DA-379B031CEA22}" type="pres">
      <dgm:prSet presAssocID="{796A224D-D6F5-4C12-921D-37DFB41C69A4}" presName="level3hierChild" presStyleCnt="0"/>
      <dgm:spPr/>
    </dgm:pt>
    <dgm:pt modelId="{963853E8-1CC1-468D-B8D1-8ED0FF0CCC71}" type="pres">
      <dgm:prSet presAssocID="{9AAFA5CF-772E-4AD3-A87F-762133A831C4}" presName="conn2-1" presStyleLbl="parChTrans1D3" presStyleIdx="0" presStyleCnt="1"/>
      <dgm:spPr/>
    </dgm:pt>
    <dgm:pt modelId="{D00F98BE-B73A-4567-BF62-3C2622BA101B}" type="pres">
      <dgm:prSet presAssocID="{9AAFA5CF-772E-4AD3-A87F-762133A831C4}" presName="connTx" presStyleLbl="parChTrans1D3" presStyleIdx="0" presStyleCnt="1"/>
      <dgm:spPr/>
    </dgm:pt>
    <dgm:pt modelId="{B2996813-7255-4746-8B02-F58B0D28010D}" type="pres">
      <dgm:prSet presAssocID="{11CC3765-AAC9-4AAE-B0DC-908F8938F907}" presName="root2" presStyleCnt="0"/>
      <dgm:spPr/>
    </dgm:pt>
    <dgm:pt modelId="{E183E508-2872-4368-90D4-0BE0F94870A7}" type="pres">
      <dgm:prSet presAssocID="{11CC3765-AAC9-4AAE-B0DC-908F8938F907}" presName="LevelTwoTextNode" presStyleLbl="node3" presStyleIdx="0" presStyleCnt="1">
        <dgm:presLayoutVars>
          <dgm:chPref val="3"/>
        </dgm:presLayoutVars>
      </dgm:prSet>
      <dgm:spPr/>
    </dgm:pt>
    <dgm:pt modelId="{65BAF39D-67AF-4FF4-BEE1-7565E18B9B44}" type="pres">
      <dgm:prSet presAssocID="{11CC3765-AAC9-4AAE-B0DC-908F8938F907}" presName="level3hierChild" presStyleCnt="0"/>
      <dgm:spPr/>
    </dgm:pt>
  </dgm:ptLst>
  <dgm:cxnLst>
    <dgm:cxn modelId="{8BDF9608-FFD5-4D1F-BBD0-5DBCBDE64415}" type="presOf" srcId="{796A224D-D6F5-4C12-921D-37DFB41C69A4}" destId="{2F950941-CF50-48CC-8785-A16BD8D40F67}" srcOrd="0" destOrd="0" presId="urn:microsoft.com/office/officeart/2005/8/layout/hierarchy2"/>
    <dgm:cxn modelId="{03F68439-58FA-4E62-BBCB-D9CD6D6C75A7}" type="presOf" srcId="{12ED8126-4D38-4AA0-9D32-1922419B4BA6}" destId="{24D278BD-5407-4FC0-92E3-07ECE6FA8FAB}" srcOrd="0" destOrd="0" presId="urn:microsoft.com/office/officeart/2005/8/layout/hierarchy2"/>
    <dgm:cxn modelId="{55EBC13E-55FB-4236-82ED-8B19895B4A26}" srcId="{796A224D-D6F5-4C12-921D-37DFB41C69A4}" destId="{11CC3765-AAC9-4AAE-B0DC-908F8938F907}" srcOrd="0" destOrd="0" parTransId="{9AAFA5CF-772E-4AD3-A87F-762133A831C4}" sibTransId="{D25E4AFA-58F3-433C-892D-D3D4BF13116F}"/>
    <dgm:cxn modelId="{76883442-1FA9-4B4C-85C8-EC77A351C8B3}" type="presOf" srcId="{11CC3765-AAC9-4AAE-B0DC-908F8938F907}" destId="{E183E508-2872-4368-90D4-0BE0F94870A7}" srcOrd="0" destOrd="0" presId="urn:microsoft.com/office/officeart/2005/8/layout/hierarchy2"/>
    <dgm:cxn modelId="{27559B8A-328D-4169-B382-4A5095A564FA}" type="presOf" srcId="{9A410699-4904-49F7-87DD-88F6DD4071EE}" destId="{07746508-B2DD-4414-86F2-CD03236A79E4}" srcOrd="0" destOrd="0" presId="urn:microsoft.com/office/officeart/2005/8/layout/hierarchy2"/>
    <dgm:cxn modelId="{7AF6E89A-EBCD-4ED2-8559-DD16EDA8DE98}" type="presOf" srcId="{9AAFA5CF-772E-4AD3-A87F-762133A831C4}" destId="{D00F98BE-B73A-4567-BF62-3C2622BA101B}" srcOrd="1" destOrd="0" presId="urn:microsoft.com/office/officeart/2005/8/layout/hierarchy2"/>
    <dgm:cxn modelId="{38DED6B1-EED6-4ADB-9D84-65C59F877259}" srcId="{3491D932-7C21-48D8-A7F6-6A6EE6EA9DE8}" destId="{796A224D-D6F5-4C12-921D-37DFB41C69A4}" srcOrd="0" destOrd="0" parTransId="{9A410699-4904-49F7-87DD-88F6DD4071EE}" sibTransId="{3570A654-2EB1-4A6D-8D43-861305511640}"/>
    <dgm:cxn modelId="{DACF96BC-CFA2-4B05-8986-267883219D8F}" type="presOf" srcId="{9A410699-4904-49F7-87DD-88F6DD4071EE}" destId="{529859C5-8DB1-445D-9FA0-7EC8AC822A70}" srcOrd="1" destOrd="0" presId="urn:microsoft.com/office/officeart/2005/8/layout/hierarchy2"/>
    <dgm:cxn modelId="{9109E3C9-E604-4618-8E5A-3410EA19D98B}" srcId="{12ED8126-4D38-4AA0-9D32-1922419B4BA6}" destId="{3491D932-7C21-48D8-A7F6-6A6EE6EA9DE8}" srcOrd="0" destOrd="0" parTransId="{99A1B1D5-175B-478E-97EC-AC99A6061147}" sibTransId="{DDDEB2BB-04B2-417C-B38D-94CEB132B9E2}"/>
    <dgm:cxn modelId="{345235DA-179A-4593-8C92-A5418BD521AC}" type="presOf" srcId="{3491D932-7C21-48D8-A7F6-6A6EE6EA9DE8}" destId="{06A74B4E-7F2A-42F4-8618-C49B1F390340}" srcOrd="0" destOrd="0" presId="urn:microsoft.com/office/officeart/2005/8/layout/hierarchy2"/>
    <dgm:cxn modelId="{4C683FF5-57D1-4090-9E23-EF42BCF13CAF}" type="presOf" srcId="{9AAFA5CF-772E-4AD3-A87F-762133A831C4}" destId="{963853E8-1CC1-468D-B8D1-8ED0FF0CCC71}" srcOrd="0" destOrd="0" presId="urn:microsoft.com/office/officeart/2005/8/layout/hierarchy2"/>
    <dgm:cxn modelId="{CD4B5FCA-48F3-44EE-86FD-F33DFE635694}" type="presParOf" srcId="{24D278BD-5407-4FC0-92E3-07ECE6FA8FAB}" destId="{69B462E7-6B17-41F9-A746-DDCA32BD672F}" srcOrd="0" destOrd="0" presId="urn:microsoft.com/office/officeart/2005/8/layout/hierarchy2"/>
    <dgm:cxn modelId="{88EA0F74-39B3-47C8-B2C4-676210EF2FEE}" type="presParOf" srcId="{69B462E7-6B17-41F9-A746-DDCA32BD672F}" destId="{06A74B4E-7F2A-42F4-8618-C49B1F390340}" srcOrd="0" destOrd="0" presId="urn:microsoft.com/office/officeart/2005/8/layout/hierarchy2"/>
    <dgm:cxn modelId="{9C6A32CF-A9C9-4D27-8115-523DF79B54D3}" type="presParOf" srcId="{69B462E7-6B17-41F9-A746-DDCA32BD672F}" destId="{BDE57B7C-20DA-4AA2-8600-DB28015568EF}" srcOrd="1" destOrd="0" presId="urn:microsoft.com/office/officeart/2005/8/layout/hierarchy2"/>
    <dgm:cxn modelId="{518F4942-569C-4696-A1DA-82E110FE190D}" type="presParOf" srcId="{BDE57B7C-20DA-4AA2-8600-DB28015568EF}" destId="{07746508-B2DD-4414-86F2-CD03236A79E4}" srcOrd="0" destOrd="0" presId="urn:microsoft.com/office/officeart/2005/8/layout/hierarchy2"/>
    <dgm:cxn modelId="{FF49D3FC-ED3B-4986-AA72-4BF8BA3B1B8E}" type="presParOf" srcId="{07746508-B2DD-4414-86F2-CD03236A79E4}" destId="{529859C5-8DB1-445D-9FA0-7EC8AC822A70}" srcOrd="0" destOrd="0" presId="urn:microsoft.com/office/officeart/2005/8/layout/hierarchy2"/>
    <dgm:cxn modelId="{1975F44B-3382-41E6-BD58-091D583C48EA}" type="presParOf" srcId="{BDE57B7C-20DA-4AA2-8600-DB28015568EF}" destId="{943D0EB6-5339-43BB-9949-E1E1175E1D55}" srcOrd="1" destOrd="0" presId="urn:microsoft.com/office/officeart/2005/8/layout/hierarchy2"/>
    <dgm:cxn modelId="{51630B82-A83E-4928-BCF3-D48BF55E1605}" type="presParOf" srcId="{943D0EB6-5339-43BB-9949-E1E1175E1D55}" destId="{2F950941-CF50-48CC-8785-A16BD8D40F67}" srcOrd="0" destOrd="0" presId="urn:microsoft.com/office/officeart/2005/8/layout/hierarchy2"/>
    <dgm:cxn modelId="{187F1004-01B8-4C0F-9AA0-9E653C38CDB9}" type="presParOf" srcId="{943D0EB6-5339-43BB-9949-E1E1175E1D55}" destId="{73ADB591-7DDC-4B75-85DA-379B031CEA22}" srcOrd="1" destOrd="0" presId="urn:microsoft.com/office/officeart/2005/8/layout/hierarchy2"/>
    <dgm:cxn modelId="{4A432243-D553-4AD8-BA93-44AEFB460A0A}" type="presParOf" srcId="{73ADB591-7DDC-4B75-85DA-379B031CEA22}" destId="{963853E8-1CC1-468D-B8D1-8ED0FF0CCC71}" srcOrd="0" destOrd="0" presId="urn:microsoft.com/office/officeart/2005/8/layout/hierarchy2"/>
    <dgm:cxn modelId="{C31FAE2F-95B6-4AC0-AE0B-4605F1EB6E1C}" type="presParOf" srcId="{963853E8-1CC1-468D-B8D1-8ED0FF0CCC71}" destId="{D00F98BE-B73A-4567-BF62-3C2622BA101B}" srcOrd="0" destOrd="0" presId="urn:microsoft.com/office/officeart/2005/8/layout/hierarchy2"/>
    <dgm:cxn modelId="{8B94E0E8-7BA0-43B4-98B5-C2B17649BEC7}" type="presParOf" srcId="{73ADB591-7DDC-4B75-85DA-379B031CEA22}" destId="{B2996813-7255-4746-8B02-F58B0D28010D}" srcOrd="1" destOrd="0" presId="urn:microsoft.com/office/officeart/2005/8/layout/hierarchy2"/>
    <dgm:cxn modelId="{FF8CB310-724B-4F76-8E37-EBE02279943A}" type="presParOf" srcId="{B2996813-7255-4746-8B02-F58B0D28010D}" destId="{E183E508-2872-4368-90D4-0BE0F94870A7}" srcOrd="0" destOrd="0" presId="urn:microsoft.com/office/officeart/2005/8/layout/hierarchy2"/>
    <dgm:cxn modelId="{F3091B5E-9305-4048-8B35-BA6496473E3B}" type="presParOf" srcId="{B2996813-7255-4746-8B02-F58B0D28010D}" destId="{65BAF39D-67AF-4FF4-BEE1-7565E18B9B4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74B4E-7F2A-42F4-8618-C49B1F390340}">
      <dsp:nvSpPr>
        <dsp:cNvPr id="0" name=""/>
        <dsp:cNvSpPr/>
      </dsp:nvSpPr>
      <dsp:spPr>
        <a:xfrm>
          <a:off x="4354" y="1253034"/>
          <a:ext cx="1888384" cy="944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GASTROEJUNAL LEAK: TISSUES IN GOOD CONDITION?</a:t>
          </a:r>
        </a:p>
      </dsp:txBody>
      <dsp:txXfrm>
        <a:off x="32008" y="1280688"/>
        <a:ext cx="1833076" cy="888884"/>
      </dsp:txXfrm>
    </dsp:sp>
    <dsp:sp modelId="{07746508-B2DD-4414-86F2-CD03236A79E4}">
      <dsp:nvSpPr>
        <dsp:cNvPr id="0" name=""/>
        <dsp:cNvSpPr/>
      </dsp:nvSpPr>
      <dsp:spPr>
        <a:xfrm rot="19457599">
          <a:off x="1805305" y="1429045"/>
          <a:ext cx="930221" cy="49258"/>
        </a:xfrm>
        <a:custGeom>
          <a:avLst/>
          <a:gdLst/>
          <a:ahLst/>
          <a:cxnLst/>
          <a:rect l="0" t="0" r="0" b="0"/>
          <a:pathLst>
            <a:path>
              <a:moveTo>
                <a:pt x="0" y="24629"/>
              </a:moveTo>
              <a:lnTo>
                <a:pt x="930221" y="246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247161" y="1430419"/>
        <a:ext cx="46511" cy="46511"/>
      </dsp:txXfrm>
    </dsp:sp>
    <dsp:sp modelId="{2F950941-CF50-48CC-8785-A16BD8D40F67}">
      <dsp:nvSpPr>
        <dsp:cNvPr id="0" name=""/>
        <dsp:cNvSpPr/>
      </dsp:nvSpPr>
      <dsp:spPr>
        <a:xfrm>
          <a:off x="2648093" y="710123"/>
          <a:ext cx="1888384" cy="944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YES</a:t>
          </a:r>
        </a:p>
      </dsp:txBody>
      <dsp:txXfrm>
        <a:off x="2675747" y="737777"/>
        <a:ext cx="1833076" cy="888884"/>
      </dsp:txXfrm>
    </dsp:sp>
    <dsp:sp modelId="{963853E8-1CC1-468D-B8D1-8ED0FF0CCC71}">
      <dsp:nvSpPr>
        <dsp:cNvPr id="0" name=""/>
        <dsp:cNvSpPr/>
      </dsp:nvSpPr>
      <dsp:spPr>
        <a:xfrm>
          <a:off x="4536478" y="1157590"/>
          <a:ext cx="755353" cy="49258"/>
        </a:xfrm>
        <a:custGeom>
          <a:avLst/>
          <a:gdLst/>
          <a:ahLst/>
          <a:cxnLst/>
          <a:rect l="0" t="0" r="0" b="0"/>
          <a:pathLst>
            <a:path>
              <a:moveTo>
                <a:pt x="0" y="24629"/>
              </a:moveTo>
              <a:lnTo>
                <a:pt x="755353" y="246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895271" y="1163335"/>
        <a:ext cx="37767" cy="37767"/>
      </dsp:txXfrm>
    </dsp:sp>
    <dsp:sp modelId="{E183E508-2872-4368-90D4-0BE0F94870A7}">
      <dsp:nvSpPr>
        <dsp:cNvPr id="0" name=""/>
        <dsp:cNvSpPr/>
      </dsp:nvSpPr>
      <dsp:spPr>
        <a:xfrm>
          <a:off x="5291832" y="710123"/>
          <a:ext cx="1888384" cy="944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PRIMARY SUTURING+IRRIGATION+DRAINAGE</a:t>
          </a:r>
        </a:p>
      </dsp:txBody>
      <dsp:txXfrm>
        <a:off x="5319486" y="737777"/>
        <a:ext cx="1833076" cy="888884"/>
      </dsp:txXfrm>
    </dsp:sp>
    <dsp:sp modelId="{15C9C693-7CFA-4A51-9BE2-85E1161276F5}">
      <dsp:nvSpPr>
        <dsp:cNvPr id="0" name=""/>
        <dsp:cNvSpPr/>
      </dsp:nvSpPr>
      <dsp:spPr>
        <a:xfrm rot="2179903">
          <a:off x="1803591" y="1972192"/>
          <a:ext cx="917164" cy="49258"/>
        </a:xfrm>
        <a:custGeom>
          <a:avLst/>
          <a:gdLst/>
          <a:ahLst/>
          <a:cxnLst/>
          <a:rect l="0" t="0" r="0" b="0"/>
          <a:pathLst>
            <a:path>
              <a:moveTo>
                <a:pt x="0" y="24629"/>
              </a:moveTo>
              <a:lnTo>
                <a:pt x="917164" y="246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239244" y="1973892"/>
        <a:ext cx="45858" cy="45858"/>
      </dsp:txXfrm>
    </dsp:sp>
    <dsp:sp modelId="{3A7D6A5A-2F24-43B3-8B6B-58A3EBEE1F21}">
      <dsp:nvSpPr>
        <dsp:cNvPr id="0" name=""/>
        <dsp:cNvSpPr/>
      </dsp:nvSpPr>
      <dsp:spPr>
        <a:xfrm>
          <a:off x="2631607" y="1796417"/>
          <a:ext cx="1888384" cy="944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NO</a:t>
          </a:r>
        </a:p>
      </dsp:txBody>
      <dsp:txXfrm>
        <a:off x="2659261" y="1824071"/>
        <a:ext cx="1833076" cy="888884"/>
      </dsp:txXfrm>
    </dsp:sp>
    <dsp:sp modelId="{C375E105-5712-4EAE-B519-2A674E58FCA4}">
      <dsp:nvSpPr>
        <dsp:cNvPr id="0" name=""/>
        <dsp:cNvSpPr/>
      </dsp:nvSpPr>
      <dsp:spPr>
        <a:xfrm rot="21597897">
          <a:off x="4519992" y="2243647"/>
          <a:ext cx="771839" cy="49258"/>
        </a:xfrm>
        <a:custGeom>
          <a:avLst/>
          <a:gdLst/>
          <a:ahLst/>
          <a:cxnLst/>
          <a:rect l="0" t="0" r="0" b="0"/>
          <a:pathLst>
            <a:path>
              <a:moveTo>
                <a:pt x="0" y="24629"/>
              </a:moveTo>
              <a:lnTo>
                <a:pt x="771839" y="246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886616" y="2248981"/>
        <a:ext cx="38591" cy="38591"/>
      </dsp:txXfrm>
    </dsp:sp>
    <dsp:sp modelId="{47D61AB5-B9D2-4863-8877-4232D8097DA6}">
      <dsp:nvSpPr>
        <dsp:cNvPr id="0" name=""/>
        <dsp:cNvSpPr/>
      </dsp:nvSpPr>
      <dsp:spPr>
        <a:xfrm>
          <a:off x="5291832" y="1795944"/>
          <a:ext cx="1888384" cy="944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WIDE DRAINAGE</a:t>
          </a:r>
        </a:p>
      </dsp:txBody>
      <dsp:txXfrm>
        <a:off x="5319486" y="1823598"/>
        <a:ext cx="1833076" cy="888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74B4E-7F2A-42F4-8618-C49B1F390340}">
      <dsp:nvSpPr>
        <dsp:cNvPr id="0" name=""/>
        <dsp:cNvSpPr/>
      </dsp:nvSpPr>
      <dsp:spPr>
        <a:xfrm>
          <a:off x="3055" y="1175770"/>
          <a:ext cx="1713914" cy="856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JEJUNOJEJUNOSTOMY LEAK: 40% MORTALITY!!!</a:t>
          </a:r>
        </a:p>
      </dsp:txBody>
      <dsp:txXfrm>
        <a:off x="28154" y="1200869"/>
        <a:ext cx="1663716" cy="806759"/>
      </dsp:txXfrm>
    </dsp:sp>
    <dsp:sp modelId="{07746508-B2DD-4414-86F2-CD03236A79E4}">
      <dsp:nvSpPr>
        <dsp:cNvPr id="0" name=""/>
        <dsp:cNvSpPr/>
      </dsp:nvSpPr>
      <dsp:spPr>
        <a:xfrm>
          <a:off x="1716970" y="1580211"/>
          <a:ext cx="685565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685565" y="24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42614" y="1587110"/>
        <a:ext cx="34278" cy="34278"/>
      </dsp:txXfrm>
    </dsp:sp>
    <dsp:sp modelId="{2F950941-CF50-48CC-8785-A16BD8D40F67}">
      <dsp:nvSpPr>
        <dsp:cNvPr id="0" name=""/>
        <dsp:cNvSpPr/>
      </dsp:nvSpPr>
      <dsp:spPr>
        <a:xfrm>
          <a:off x="2402536" y="1175770"/>
          <a:ext cx="1713914" cy="856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PROMPT SURGERY IN CASE OF HEMODYNAMIC INSTABILITY/RAPID CLINICAL DETERIORATION</a:t>
          </a:r>
        </a:p>
      </dsp:txBody>
      <dsp:txXfrm>
        <a:off x="2427635" y="1200869"/>
        <a:ext cx="1663716" cy="806759"/>
      </dsp:txXfrm>
    </dsp:sp>
    <dsp:sp modelId="{963853E8-1CC1-468D-B8D1-8ED0FF0CCC71}">
      <dsp:nvSpPr>
        <dsp:cNvPr id="0" name=""/>
        <dsp:cNvSpPr/>
      </dsp:nvSpPr>
      <dsp:spPr>
        <a:xfrm>
          <a:off x="4116451" y="1580211"/>
          <a:ext cx="685565" cy="48076"/>
        </a:xfrm>
        <a:custGeom>
          <a:avLst/>
          <a:gdLst/>
          <a:ahLst/>
          <a:cxnLst/>
          <a:rect l="0" t="0" r="0" b="0"/>
          <a:pathLst>
            <a:path>
              <a:moveTo>
                <a:pt x="0" y="24038"/>
              </a:moveTo>
              <a:lnTo>
                <a:pt x="685565" y="240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442095" y="1587110"/>
        <a:ext cx="34278" cy="34278"/>
      </dsp:txXfrm>
    </dsp:sp>
    <dsp:sp modelId="{E183E508-2872-4368-90D4-0BE0F94870A7}">
      <dsp:nvSpPr>
        <dsp:cNvPr id="0" name=""/>
        <dsp:cNvSpPr/>
      </dsp:nvSpPr>
      <dsp:spPr>
        <a:xfrm>
          <a:off x="4802017" y="1175770"/>
          <a:ext cx="1713914" cy="856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EASIER TO REPAIR +/- DECOMPRESSION OF THE EXCLUDED STOMACH</a:t>
          </a:r>
        </a:p>
      </dsp:txBody>
      <dsp:txXfrm>
        <a:off x="4827116" y="1200869"/>
        <a:ext cx="1663716" cy="806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32030-94AE-3648-6334-D1D8BEE10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E07629-FF4E-6886-40E9-1D975F460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8E7F1C-E681-6A11-F853-D2170C82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19484B-82A4-1755-F6D1-563791C1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0C503F-F73C-C888-10F2-F122F5D1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35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A5656-A819-CB7E-D113-26D2D9E1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929226D-D004-581D-ED6B-BEFF95A5D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0E2FC5-9328-B24D-B0FE-9C9C28D9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31355E-AA9A-30C5-DEBD-366B324C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AA132E-89B1-D8B6-4032-B635FBF7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99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C419732-7F13-975C-62EC-B046AE53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766731-187C-E92C-2232-8F353D85A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7CEC4A-D980-2038-3FAB-644838D5F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C909A2-C646-9991-2054-406FA0A7F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5AD3B9-EA33-7B3E-0E26-2C7F8061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18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E4651-7E15-39D0-1BF1-FBFF7BCF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56B39B-67A7-B714-F435-2FA469C86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BC80C1-4F99-9B80-7A34-A7C31471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91EF56-EF46-F495-EDB2-EFA68569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57A498-1E36-8833-9AE2-DA70D12E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14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86081E-13AC-C128-22F3-724E6A814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0C4167-1B45-F763-C59C-56E08D091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53678A-CDA9-009F-16E9-8739787A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5E2C9A-B2B5-CAB9-0D0A-01AC5BC3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360998-D7F3-30F0-DDA6-4BC1FCE8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03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039DE8-034D-380C-1DA8-4969D4193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B26AC2-BD34-1971-2975-75ADFB379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AAE455-7E54-89D1-C212-8818DF7E8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DA38C0-77FF-85E6-023C-60ACF81B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D1F539-AFAF-B018-630A-563083F8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435CD3-66AB-A0D3-3EA2-C3F922E8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10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2072DD-A2FC-A2CF-BC1B-8F4413F9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0BC999-4277-FCF3-B574-22D3D9BC9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2146AC-086A-5D85-18F8-ADB345334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F702596-A999-CDA4-ED44-46A4109CA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6AAF1F-A8EA-EA91-3C4E-A294E34BE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C7519A8-4466-4CA1-1FDD-3B04E55B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750E66B-CF74-F33F-4814-9B059733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D72F4C4-E885-FB30-1DDC-A435BD75E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13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65CC83-1F3F-2BB1-F512-FAB76E22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CFCFB25-D0BD-BEFE-5490-F9C4E70D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04B9A6-5857-4461-2FBD-847134EA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75867A-F744-8B44-F8C3-5D067EC7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92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32EB346-86DE-FBA3-53FA-23F0A44B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3FE74D-B261-3849-2368-65113986D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FCCB62-67DA-DB90-D122-6B43B21F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9AE0C-279B-BFD7-AD14-69639898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FB42F4-D794-A489-B2F7-5981CE0F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6A48CF-0C8C-B90C-E34A-F96F9404E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E48002-5557-89A6-C7D8-3CF83D1D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50147C-F9C4-5BF8-CF95-0BD99EFF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AA4CDA-5617-8DCC-31DB-B39978B0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32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CFDDF-2E77-8D9B-CC9B-1517E55C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31BDE9-37A4-3E88-8E58-943CC8447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A4520E-FF43-21B3-A07B-DDEB68D16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27E5CF-AD07-DA1A-A35C-0F2A5565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BE8999-F256-CAAF-8C82-2F5E393A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03B025-E097-B629-61BC-723635B6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77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61E09BB-6EB9-104A-72EC-82AFA40E6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EFA961-C71D-3030-61FC-73E496FE3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6A1796-3C8F-3C6A-38D8-D1B161373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AC65B-EF65-40E0-951B-5A127BB784C7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7EC3D6-67D0-93F6-7145-5AFAC3CF6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B37AF0-FF2D-5DD0-F51B-4BB1C3743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B3C92-5332-43FA-8680-829AD4AB00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56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6C0612-93FB-191C-FAF3-CF7FB5291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3" t="11157" r="1352" b="10204"/>
          <a:stretch/>
        </p:blipFill>
        <p:spPr>
          <a:xfrm>
            <a:off x="1660335" y="177281"/>
            <a:ext cx="8871330" cy="4002833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C42FF3-AC50-AEA2-C79C-3506B70D4C5F}"/>
              </a:ext>
            </a:extLst>
          </p:cNvPr>
          <p:cNvSpPr txBox="1">
            <a:spLocks/>
          </p:cNvSpPr>
          <p:nvPr/>
        </p:nvSpPr>
        <p:spPr>
          <a:xfrm>
            <a:off x="2250434" y="4180114"/>
            <a:ext cx="7691130" cy="11315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/>
              <a:t>GESTIONE CHIRURGICA DELLE FISTOLE IN CHIRURGIA BARIATRICA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54B2CCB0-32C9-1994-BB18-AFC897B5A64E}"/>
              </a:ext>
            </a:extLst>
          </p:cNvPr>
          <p:cNvSpPr txBox="1">
            <a:spLocks/>
          </p:cNvSpPr>
          <p:nvPr/>
        </p:nvSpPr>
        <p:spPr>
          <a:xfrm>
            <a:off x="3305770" y="5393095"/>
            <a:ext cx="5580459" cy="14649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/>
              <a:t>DR. SSA LAVINIA AMATO</a:t>
            </a:r>
          </a:p>
          <a:p>
            <a:pPr algn="ctr"/>
            <a:endParaRPr lang="it-IT" sz="1800" b="1" dirty="0"/>
          </a:p>
          <a:p>
            <a:pPr algn="ctr"/>
            <a:r>
              <a:rPr lang="it-IT" sz="1600" b="1" dirty="0"/>
              <a:t>S.C. Chirurgia Generale</a:t>
            </a:r>
          </a:p>
          <a:p>
            <a:pPr algn="ctr"/>
            <a:r>
              <a:rPr lang="it-IT" sz="1600" b="1" dirty="0"/>
              <a:t>P.O. Città di Castello</a:t>
            </a:r>
          </a:p>
          <a:p>
            <a:pPr algn="ctr"/>
            <a:endParaRPr lang="it-IT" sz="1600" b="1" dirty="0"/>
          </a:p>
          <a:p>
            <a:pPr algn="ctr"/>
            <a:r>
              <a:rPr lang="it-IT" sz="1600" b="1" dirty="0"/>
              <a:t>Dir. Dott Maurizio Cesari</a:t>
            </a:r>
          </a:p>
        </p:txBody>
      </p:sp>
    </p:spTree>
    <p:extLst>
      <p:ext uri="{BB962C8B-B14F-4D97-AF65-F5344CB8AC3E}">
        <p14:creationId xmlns:p14="http://schemas.microsoft.com/office/powerpoint/2010/main" val="186676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FD4FE-4568-0200-5B57-E0BE961E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it-IT" b="1" dirty="0"/>
              <a:t>GESTIONE CHIRURGICA PREVENTIVA??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26CB41-EAA0-CE9B-36C3-1B47E10CF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90" t="19864" r="16658" b="19455"/>
          <a:stretch/>
        </p:blipFill>
        <p:spPr>
          <a:xfrm>
            <a:off x="5701005" y="1499054"/>
            <a:ext cx="6260841" cy="416145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0C30A6-3179-DFE0-8553-6AB14DCFE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5" y="1825625"/>
            <a:ext cx="6260841" cy="4351338"/>
          </a:xfrm>
        </p:spPr>
        <p:txBody>
          <a:bodyPr>
            <a:normAutofit/>
          </a:bodyPr>
          <a:lstStyle/>
          <a:p>
            <a:r>
              <a:rPr lang="it-IT" sz="2400" dirty="0"/>
              <a:t>Evitare tensione sull’anastomosi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Rispettare il complesso antro-pilorico (2-6 cm)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24DB2D-34B1-7120-8A99-D403EB7C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81" y="3764902"/>
            <a:ext cx="1647768" cy="17543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70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0166A4-C2C9-CF64-7339-FC4F68FC7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23" y="447869"/>
            <a:ext cx="11072327" cy="4351338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A ‘‘critical area’’ of vascularization </a:t>
            </a:r>
            <a:r>
              <a:rPr lang="en-US" dirty="0"/>
              <a:t>may occur laterally, just at the esophagogastric junction at the angle of His. </a:t>
            </a:r>
          </a:p>
          <a:p>
            <a:pPr algn="just"/>
            <a:r>
              <a:rPr lang="en-US" dirty="0"/>
              <a:t>A resection line avoiding the ‘‘critical area’’ by </a:t>
            </a:r>
            <a:r>
              <a:rPr lang="en-US" b="1" dirty="0">
                <a:solidFill>
                  <a:srgbClr val="FF0000"/>
                </a:solidFill>
              </a:rPr>
              <a:t>leaving 1–2 cm of gastric remnant just at the gastroesophageal junction may partly solve </a:t>
            </a:r>
            <a:r>
              <a:rPr lang="en-US" dirty="0"/>
              <a:t>the problem !!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7C2731-E859-3170-2503-7FFC87F0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94" t="31292" r="8393" b="6530"/>
          <a:stretch/>
        </p:blipFill>
        <p:spPr>
          <a:xfrm>
            <a:off x="7570240" y="2323321"/>
            <a:ext cx="3890865" cy="42640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8AFB91-B8BE-B4F2-62AC-B823499D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55" t="37823" r="41148" b="45034"/>
          <a:stretch/>
        </p:blipFill>
        <p:spPr>
          <a:xfrm>
            <a:off x="525623" y="5326189"/>
            <a:ext cx="4096139" cy="11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6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urgery Cartoon Images - Free Download on Freepik">
            <a:extLst>
              <a:ext uri="{FF2B5EF4-FFF2-40B4-BE49-F238E27FC236}">
                <a16:creationId xmlns:a16="http://schemas.microsoft.com/office/drawing/2014/main" id="{4CC666C8-67FB-8620-B102-77371DB8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1" y="1950097"/>
            <a:ext cx="2658382" cy="30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42972CA2-2E48-A9A3-F718-68407FA637C5}"/>
              </a:ext>
            </a:extLst>
          </p:cNvPr>
          <p:cNvSpPr txBox="1">
            <a:spLocks/>
          </p:cNvSpPr>
          <p:nvPr/>
        </p:nvSpPr>
        <p:spPr>
          <a:xfrm>
            <a:off x="8433981" y="365991"/>
            <a:ext cx="3580977" cy="24155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100" b="1" dirty="0"/>
              <a:t>DOLORI ADDOMINALI</a:t>
            </a:r>
          </a:p>
          <a:p>
            <a:pPr algn="ctr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100" b="1" dirty="0"/>
              <a:t>TACHICARDIA</a:t>
            </a:r>
          </a:p>
          <a:p>
            <a:pPr algn="ctr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100" b="1" dirty="0"/>
              <a:t>FEBBRE</a:t>
            </a:r>
          </a:p>
          <a:p>
            <a:pPr algn="ctr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100" b="1" dirty="0"/>
              <a:t>DISPNEA</a:t>
            </a:r>
          </a:p>
          <a:p>
            <a:pPr algn="ctr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100" b="1" dirty="0"/>
              <a:t>FINO AI CASI PIU’ GRAVI CON SEGNI DI SEPSI</a:t>
            </a:r>
          </a:p>
          <a:p>
            <a:pPr algn="ctr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100" b="1" dirty="0"/>
              <a:t>LEUCOCITOSI, PCR E PROCALCITONINA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377398-9960-AC75-8F11-9FAE53FB7F0E}"/>
              </a:ext>
            </a:extLst>
          </p:cNvPr>
          <p:cNvSpPr txBox="1"/>
          <p:nvPr/>
        </p:nvSpPr>
        <p:spPr>
          <a:xfrm rot="19640173">
            <a:off x="363894" y="1460112"/>
            <a:ext cx="143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164333-262A-5F69-BDE2-4CCBD15BBC76}"/>
              </a:ext>
            </a:extLst>
          </p:cNvPr>
          <p:cNvSpPr txBox="1"/>
          <p:nvPr/>
        </p:nvSpPr>
        <p:spPr>
          <a:xfrm>
            <a:off x="962595" y="1504961"/>
            <a:ext cx="143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766ABE-2371-AF79-4437-8E6FA1848F1F}"/>
              </a:ext>
            </a:extLst>
          </p:cNvPr>
          <p:cNvSpPr txBox="1"/>
          <p:nvPr/>
        </p:nvSpPr>
        <p:spPr>
          <a:xfrm rot="542610">
            <a:off x="1778421" y="1460111"/>
            <a:ext cx="143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EB86691-9658-FEAD-4D16-06D20D0D9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45" y="5208778"/>
            <a:ext cx="7796540" cy="1152940"/>
          </a:xfrm>
        </p:spPr>
        <p:txBody>
          <a:bodyPr>
            <a:normAutofit/>
          </a:bodyPr>
          <a:lstStyle/>
          <a:p>
            <a:r>
              <a:rPr lang="it-IT" sz="2000" dirty="0"/>
              <a:t>RYGBP: più precoce anche durante  il ricovero</a:t>
            </a:r>
          </a:p>
          <a:p>
            <a:r>
              <a:rPr lang="it-IT" sz="2000" dirty="0"/>
              <a:t>SG: più tardiva dopo la dimissione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CC76033-9F5B-2415-AD22-325292C1DDD3}"/>
              </a:ext>
            </a:extLst>
          </p:cNvPr>
          <p:cNvSpPr txBox="1">
            <a:spLocks/>
          </p:cNvSpPr>
          <p:nvPr/>
        </p:nvSpPr>
        <p:spPr>
          <a:xfrm>
            <a:off x="1459253" y="1102569"/>
            <a:ext cx="8206872" cy="33579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="1" dirty="0"/>
              <a:t>RICONOSCERE LA FISTOLA </a:t>
            </a:r>
            <a:r>
              <a:rPr lang="it-IT" sz="2400" dirty="0"/>
              <a:t>(</a:t>
            </a:r>
            <a:r>
              <a:rPr lang="it-IT" sz="2400" b="1" dirty="0">
                <a:solidFill>
                  <a:srgbClr val="00B050"/>
                </a:solidFill>
              </a:rPr>
              <a:t>TC ADDOME CON GASTROGRAFIN</a:t>
            </a:r>
            <a:r>
              <a:rPr lang="it-IT" sz="2400" dirty="0"/>
              <a:t>!!!!)</a:t>
            </a:r>
            <a:endParaRPr lang="it-IT" sz="24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 dirty="0"/>
              <a:t>VERIFICARE LE CONDIZIONI GENERALI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4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 dirty="0"/>
              <a:t>DRENARE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 dirty="0"/>
              <a:t>e/o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 dirty="0"/>
              <a:t>PORTARE IL PAZIENTE ALL’ENDOSCOPISTA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C36C32C-9961-3D3A-0888-C7FFC3DF1AE5}"/>
              </a:ext>
            </a:extLst>
          </p:cNvPr>
          <p:cNvSpPr/>
          <p:nvPr/>
        </p:nvSpPr>
        <p:spPr>
          <a:xfrm>
            <a:off x="3808086" y="6259624"/>
            <a:ext cx="82068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M. Al </a:t>
            </a:r>
            <a:r>
              <a:rPr lang="it-IT" sz="1400" dirty="0" err="1">
                <a:latin typeface="Cambria" panose="02040503050406030204" pitchFamily="18" charset="0"/>
              </a:rPr>
              <a:t>Zoubi</a:t>
            </a:r>
            <a:r>
              <a:rPr lang="it-IT" sz="1400" dirty="0">
                <a:latin typeface="Cambria" panose="02040503050406030204" pitchFamily="18" charset="0"/>
              </a:rPr>
              <a:t>,  N. </a:t>
            </a:r>
            <a:r>
              <a:rPr lang="it-IT" sz="1400" dirty="0" err="1">
                <a:latin typeface="Cambria" panose="02040503050406030204" pitchFamily="18" charset="0"/>
              </a:rPr>
              <a:t>Khidir</a:t>
            </a:r>
            <a:r>
              <a:rPr lang="it-IT" sz="1400" dirty="0">
                <a:latin typeface="Cambria" panose="02040503050406030204" pitchFamily="18" charset="0"/>
              </a:rPr>
              <a:t>, M. </a:t>
            </a:r>
            <a:r>
              <a:rPr lang="it-IT" sz="1400" dirty="0" err="1">
                <a:latin typeface="Cambria" panose="02040503050406030204" pitchFamily="18" charset="0"/>
              </a:rPr>
              <a:t>Bashah</a:t>
            </a:r>
            <a:r>
              <a:rPr lang="it-IT" sz="1400" baseline="30000" dirty="0">
                <a:latin typeface="Cambria" panose="02040503050406030204" pitchFamily="18" charset="0"/>
              </a:rPr>
              <a:t> </a:t>
            </a:r>
            <a:r>
              <a:rPr lang="en-US" sz="1400" i="1" dirty="0">
                <a:latin typeface="Cambria" panose="02040503050406030204" pitchFamily="18" charset="0"/>
              </a:rPr>
              <a:t>Challenges in the Diagnosis of Leak After Sleeve </a:t>
            </a:r>
            <a:r>
              <a:rPr lang="en-US" sz="1400" i="1" dirty="0" err="1">
                <a:latin typeface="Cambria" panose="02040503050406030204" pitchFamily="18" charset="0"/>
              </a:rPr>
              <a:t>Gastrectomy</a:t>
            </a:r>
            <a:r>
              <a:rPr lang="en-US" sz="1400" i="1" dirty="0">
                <a:latin typeface="Cambria" panose="02040503050406030204" pitchFamily="18" charset="0"/>
              </a:rPr>
              <a:t>: Clinical Presentation, Laboratory, and Radiological Findings.</a:t>
            </a:r>
            <a:r>
              <a:rPr lang="en-US" sz="1400" dirty="0">
                <a:latin typeface="Cambria" panose="02040503050406030204" pitchFamily="18" charset="0"/>
              </a:rPr>
              <a:t> </a:t>
            </a:r>
            <a:r>
              <a:rPr lang="es-ES" sz="1400" b="1" dirty="0">
                <a:latin typeface="Cambria" panose="02040503050406030204" pitchFamily="18" charset="0"/>
              </a:rPr>
              <a:t>Obes Surg 2021</a:t>
            </a:r>
            <a:r>
              <a:rPr lang="es-ES" sz="1400" dirty="0">
                <a:latin typeface="Cambria" panose="02040503050406030204" pitchFamily="18" charset="0"/>
              </a:rPr>
              <a:t> Feb;31(2):612-616</a:t>
            </a:r>
            <a:endParaRPr 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8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871EABB-22D2-A304-270C-48B50503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50" r="17577"/>
          <a:stretch/>
        </p:blipFill>
        <p:spPr>
          <a:xfrm>
            <a:off x="659364" y="0"/>
            <a:ext cx="8372669" cy="6858000"/>
          </a:xfrm>
          <a:prstGeom prst="rect">
            <a:avLst/>
          </a:prstGeom>
        </p:spPr>
      </p:pic>
      <p:pic>
        <p:nvPicPr>
          <p:cNvPr id="10" name="Picture 2" descr="94,100+ Time Cartoon Stock Photos, Pictures &amp; Royalty-Free Images - iStock  | Tea time cartoon, Story time cartoon">
            <a:extLst>
              <a:ext uri="{FF2B5EF4-FFF2-40B4-BE49-F238E27FC236}">
                <a16:creationId xmlns:a16="http://schemas.microsoft.com/office/drawing/2014/main" id="{78BA73AD-B9A3-5512-190A-AE5F09E76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15970"/>
          <a:stretch/>
        </p:blipFill>
        <p:spPr bwMode="auto">
          <a:xfrm>
            <a:off x="9311952" y="2533320"/>
            <a:ext cx="2518992" cy="17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51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CED6AD9-CB5D-4D02-B2AD-1D10F64D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79" t="19184" r="8929" b="59048"/>
          <a:stretch/>
        </p:blipFill>
        <p:spPr>
          <a:xfrm>
            <a:off x="4721290" y="-7566"/>
            <a:ext cx="7125478" cy="24308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E7D445E-429D-3430-3932-C0EEF6455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1" y="93306"/>
            <a:ext cx="4462382" cy="14740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C8BD63-5CD6-B7DE-D99E-C306F9D1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31" t="5215" r="8010" b="11293"/>
          <a:stretch/>
        </p:blipFill>
        <p:spPr>
          <a:xfrm>
            <a:off x="71271" y="2423300"/>
            <a:ext cx="7548466" cy="43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92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DB161B-47FA-5618-0779-7885AE9A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176" y="1156995"/>
            <a:ext cx="7701643" cy="3209827"/>
          </a:xfrm>
        </p:spPr>
        <p:txBody>
          <a:bodyPr>
            <a:normAutofit fontScale="85000" lnSpcReduction="1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Solo in caso di sepsi o shock settico e condizioni instabili</a:t>
            </a:r>
          </a:p>
          <a:p>
            <a:endParaRPr lang="it-IT" dirty="0"/>
          </a:p>
          <a:p>
            <a:r>
              <a:rPr lang="it-IT" dirty="0"/>
              <a:t>Sensibilità, specificità e accuratezza superiori alla TC</a:t>
            </a:r>
          </a:p>
          <a:p>
            <a:endParaRPr lang="it-IT" dirty="0"/>
          </a:p>
          <a:p>
            <a:r>
              <a:rPr lang="it-IT" dirty="0"/>
              <a:t>TC 30% FALSI NEG !!!</a:t>
            </a:r>
          </a:p>
          <a:p>
            <a:endParaRPr lang="it-IT" dirty="0"/>
          </a:p>
          <a:p>
            <a:r>
              <a:rPr lang="it-IT" dirty="0"/>
              <a:t> Peritonite e segni di sepsi + TC negativa&gt; esplorazione chirurgica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E4154B9-3033-EDB3-89ED-E71B69D5DA18}"/>
              </a:ext>
            </a:extLst>
          </p:cNvPr>
          <p:cNvSpPr/>
          <p:nvPr/>
        </p:nvSpPr>
        <p:spPr>
          <a:xfrm>
            <a:off x="1209213" y="5649884"/>
            <a:ext cx="936092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i="1" dirty="0">
                <a:latin typeface="Cambria" panose="02040503050406030204" pitchFamily="18" charset="0"/>
              </a:rPr>
              <a:t>ASMBS position statement on </a:t>
            </a:r>
            <a:r>
              <a:rPr lang="it-IT" i="1" dirty="0" err="1">
                <a:latin typeface="Cambria" panose="02040503050406030204" pitchFamily="18" charset="0"/>
              </a:rPr>
              <a:t>prevention</a:t>
            </a:r>
            <a:r>
              <a:rPr lang="it-IT" i="1" dirty="0">
                <a:latin typeface="Cambria" panose="02040503050406030204" pitchFamily="18" charset="0"/>
              </a:rPr>
              <a:t>, </a:t>
            </a:r>
            <a:r>
              <a:rPr lang="it-IT" i="1" dirty="0" err="1">
                <a:latin typeface="Cambria" panose="02040503050406030204" pitchFamily="18" charset="0"/>
              </a:rPr>
              <a:t>detection</a:t>
            </a:r>
            <a:r>
              <a:rPr lang="it-IT" i="1" dirty="0">
                <a:latin typeface="Cambria" panose="02040503050406030204" pitchFamily="18" charset="0"/>
              </a:rPr>
              <a:t> and treatment of </a:t>
            </a:r>
            <a:r>
              <a:rPr lang="it-IT" i="1" dirty="0" err="1">
                <a:latin typeface="Cambria" panose="02040503050406030204" pitchFamily="18" charset="0"/>
              </a:rPr>
              <a:t>gastrointestinal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leak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after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gastric</a:t>
            </a:r>
            <a:r>
              <a:rPr lang="it-IT" i="1" dirty="0">
                <a:latin typeface="Cambria" panose="02040503050406030204" pitchFamily="18" charset="0"/>
              </a:rPr>
              <a:t> bypass and sleeve </a:t>
            </a:r>
            <a:r>
              <a:rPr lang="it-IT" i="1" dirty="0" err="1">
                <a:latin typeface="Cambria" panose="02040503050406030204" pitchFamily="18" charset="0"/>
              </a:rPr>
              <a:t>gastrectomy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including</a:t>
            </a:r>
            <a:r>
              <a:rPr lang="it-IT" i="1" dirty="0">
                <a:latin typeface="Cambria" panose="02040503050406030204" pitchFamily="18" charset="0"/>
              </a:rPr>
              <a:t> the </a:t>
            </a:r>
            <a:r>
              <a:rPr lang="it-IT" i="1" dirty="0" err="1">
                <a:latin typeface="Cambria" panose="02040503050406030204" pitchFamily="18" charset="0"/>
              </a:rPr>
              <a:t>role</a:t>
            </a:r>
            <a:r>
              <a:rPr lang="it-IT" i="1" dirty="0">
                <a:latin typeface="Cambria" panose="02040503050406030204" pitchFamily="18" charset="0"/>
              </a:rPr>
              <a:t> of </a:t>
            </a:r>
            <a:r>
              <a:rPr lang="it-IT" i="1" dirty="0" err="1">
                <a:latin typeface="Cambria" panose="02040503050406030204" pitchFamily="18" charset="0"/>
              </a:rPr>
              <a:t>imaging</a:t>
            </a:r>
            <a:r>
              <a:rPr lang="it-IT" i="1" dirty="0">
                <a:latin typeface="Cambria" panose="02040503050406030204" pitchFamily="18" charset="0"/>
              </a:rPr>
              <a:t>, </a:t>
            </a:r>
            <a:r>
              <a:rPr lang="it-IT" i="1" dirty="0" err="1">
                <a:latin typeface="Cambria" panose="02040503050406030204" pitchFamily="18" charset="0"/>
              </a:rPr>
              <a:t>surgical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exploration</a:t>
            </a:r>
            <a:r>
              <a:rPr lang="it-IT" i="1" dirty="0">
                <a:latin typeface="Cambria" panose="02040503050406030204" pitchFamily="18" charset="0"/>
              </a:rPr>
              <a:t> and </a:t>
            </a:r>
            <a:r>
              <a:rPr lang="it-IT" i="1" dirty="0" err="1">
                <a:latin typeface="Cambria" panose="02040503050406030204" pitchFamily="18" charset="0"/>
              </a:rPr>
              <a:t>nonoperative</a:t>
            </a:r>
            <a:r>
              <a:rPr lang="it-IT" i="1" dirty="0">
                <a:latin typeface="Cambria" panose="02040503050406030204" pitchFamily="18" charset="0"/>
              </a:rPr>
              <a:t> management.</a:t>
            </a:r>
            <a:r>
              <a:rPr lang="it-IT" b="1" i="1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2015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6B3D0C-7B7F-8F7C-65B4-C768E1267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176" y="4522330"/>
            <a:ext cx="1564386" cy="8570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7DD50D-B450-10AE-33E5-757734515EB1}"/>
              </a:ext>
            </a:extLst>
          </p:cNvPr>
          <p:cNvSpPr txBox="1"/>
          <p:nvPr/>
        </p:nvSpPr>
        <p:spPr>
          <a:xfrm>
            <a:off x="2743200" y="4646645"/>
            <a:ext cx="738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</a:rPr>
              <a:t>OTTENERE DRENAGGIO + CONTROLLO FISTOLA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683725-72A9-D034-EE60-DFF8F791AF35}"/>
              </a:ext>
            </a:extLst>
          </p:cNvPr>
          <p:cNvSpPr txBox="1"/>
          <p:nvPr/>
        </p:nvSpPr>
        <p:spPr>
          <a:xfrm>
            <a:off x="2245176" y="270588"/>
            <a:ext cx="7785232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ESPLORAZIONE CHIRURGICA &gt;&gt;&gt;&gt;</a:t>
            </a:r>
          </a:p>
        </p:txBody>
      </p:sp>
    </p:spTree>
    <p:extLst>
      <p:ext uri="{BB962C8B-B14F-4D97-AF65-F5344CB8AC3E}">
        <p14:creationId xmlns:p14="http://schemas.microsoft.com/office/powerpoint/2010/main" val="3445625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4D7E20-B8F9-40D1-D470-9D71C484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PRINCIPI CHIRURGICI DI TRATTAMENTO DI UN LEAK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41B20D-8F2E-AECD-9C63-2A97D64B6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81" y="1323327"/>
            <a:ext cx="11193623" cy="1859967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Copertura antibiotica ad ampio spettro</a:t>
            </a:r>
          </a:p>
          <a:p>
            <a:r>
              <a:rPr lang="it-IT" dirty="0"/>
              <a:t>Identificare e riparare il difetto</a:t>
            </a:r>
          </a:p>
          <a:p>
            <a:r>
              <a:rPr lang="it-IT" dirty="0"/>
              <a:t>Lavaggio e controllo dell’area contaminata</a:t>
            </a:r>
          </a:p>
          <a:p>
            <a:r>
              <a:rPr lang="it-IT" dirty="0"/>
              <a:t>Garantire un adeguato supporto nutrizionale (</a:t>
            </a:r>
            <a:r>
              <a:rPr lang="it-IT" dirty="0" err="1"/>
              <a:t>jejunostomy</a:t>
            </a:r>
            <a:r>
              <a:rPr lang="it-IT" dirty="0"/>
              <a:t>/</a:t>
            </a:r>
            <a:r>
              <a:rPr lang="it-IT" dirty="0" err="1"/>
              <a:t>gastrostomy</a:t>
            </a:r>
            <a:r>
              <a:rPr lang="it-IT" dirty="0"/>
              <a:t> tube)</a:t>
            </a: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C62CFF61-CAD9-86C6-0130-172AB9ABA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41449"/>
              </p:ext>
            </p:extLst>
          </p:nvPr>
        </p:nvGraphicFramePr>
        <p:xfrm>
          <a:off x="373224" y="2743200"/>
          <a:ext cx="7184572" cy="34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4DA596C7-BF1F-174A-B90B-9AE38F9579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31469"/>
              </p:ext>
            </p:extLst>
          </p:nvPr>
        </p:nvGraphicFramePr>
        <p:xfrm>
          <a:off x="5299788" y="4397280"/>
          <a:ext cx="6518988" cy="3208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E1FF9D-7CBA-315D-C96C-68684B990E38}"/>
              </a:ext>
            </a:extLst>
          </p:cNvPr>
          <p:cNvSpPr txBox="1"/>
          <p:nvPr/>
        </p:nvSpPr>
        <p:spPr>
          <a:xfrm>
            <a:off x="0" y="6488668"/>
            <a:ext cx="765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Bariatric</a:t>
            </a:r>
            <a:r>
              <a:rPr lang="it-IT" dirty="0"/>
              <a:t> and </a:t>
            </a:r>
            <a:r>
              <a:rPr lang="it-IT" dirty="0" err="1"/>
              <a:t>Metabolic</a:t>
            </a:r>
            <a:r>
              <a:rPr lang="it-IT" dirty="0"/>
              <a:t> Surgery, S. H. Choi, K. Kasama, Springer </a:t>
            </a:r>
            <a:r>
              <a:rPr lang="it-IT" b="1" dirty="0"/>
              <a:t>2014 </a:t>
            </a:r>
          </a:p>
        </p:txBody>
      </p:sp>
    </p:spTree>
    <p:extLst>
      <p:ext uri="{BB962C8B-B14F-4D97-AF65-F5344CB8AC3E}">
        <p14:creationId xmlns:p14="http://schemas.microsoft.com/office/powerpoint/2010/main" val="154241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57284D3-FC7F-AB05-62A5-8EF66CCA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408" t="36551" r="20255" b="50000"/>
          <a:stretch/>
        </p:blipFill>
        <p:spPr>
          <a:xfrm>
            <a:off x="2348073" y="2155372"/>
            <a:ext cx="7495853" cy="14415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D437B4-76E8-DDE7-A786-153C688246A6}"/>
              </a:ext>
            </a:extLst>
          </p:cNvPr>
          <p:cNvSpPr txBox="1"/>
          <p:nvPr/>
        </p:nvSpPr>
        <p:spPr>
          <a:xfrm>
            <a:off x="2245176" y="270588"/>
            <a:ext cx="7785232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RIPARAZIONE/SUTURA&gt;&gt;&gt;&gt;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723D617-064C-337A-B057-6E5EA3ED2D5E}"/>
              </a:ext>
            </a:extLst>
          </p:cNvPr>
          <p:cNvSpPr/>
          <p:nvPr/>
        </p:nvSpPr>
        <p:spPr>
          <a:xfrm>
            <a:off x="2692780" y="3784063"/>
            <a:ext cx="9360926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i="1" dirty="0">
                <a:latin typeface="Cambria" panose="02040503050406030204" pitchFamily="18" charset="0"/>
              </a:rPr>
              <a:t>ASMBS position statement on </a:t>
            </a:r>
            <a:r>
              <a:rPr lang="it-IT" i="1" dirty="0" err="1">
                <a:latin typeface="Cambria" panose="02040503050406030204" pitchFamily="18" charset="0"/>
              </a:rPr>
              <a:t>prevention</a:t>
            </a:r>
            <a:r>
              <a:rPr lang="it-IT" i="1" dirty="0">
                <a:latin typeface="Cambria" panose="02040503050406030204" pitchFamily="18" charset="0"/>
              </a:rPr>
              <a:t>, </a:t>
            </a:r>
            <a:r>
              <a:rPr lang="it-IT" i="1" dirty="0" err="1">
                <a:latin typeface="Cambria" panose="02040503050406030204" pitchFamily="18" charset="0"/>
              </a:rPr>
              <a:t>detection</a:t>
            </a:r>
            <a:r>
              <a:rPr lang="it-IT" i="1" dirty="0">
                <a:latin typeface="Cambria" panose="02040503050406030204" pitchFamily="18" charset="0"/>
              </a:rPr>
              <a:t> and treatment of </a:t>
            </a:r>
            <a:r>
              <a:rPr lang="it-IT" i="1" dirty="0" err="1">
                <a:latin typeface="Cambria" panose="02040503050406030204" pitchFamily="18" charset="0"/>
              </a:rPr>
              <a:t>gastrointestinal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leak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after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gastric</a:t>
            </a:r>
            <a:r>
              <a:rPr lang="it-IT" i="1" dirty="0">
                <a:latin typeface="Cambria" panose="02040503050406030204" pitchFamily="18" charset="0"/>
              </a:rPr>
              <a:t> bypass and sleeve </a:t>
            </a:r>
            <a:r>
              <a:rPr lang="it-IT" i="1" dirty="0" err="1">
                <a:latin typeface="Cambria" panose="02040503050406030204" pitchFamily="18" charset="0"/>
              </a:rPr>
              <a:t>gastrectomy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including</a:t>
            </a:r>
            <a:r>
              <a:rPr lang="it-IT" i="1" dirty="0">
                <a:latin typeface="Cambria" panose="02040503050406030204" pitchFamily="18" charset="0"/>
              </a:rPr>
              <a:t> the </a:t>
            </a:r>
            <a:r>
              <a:rPr lang="it-IT" i="1" dirty="0" err="1">
                <a:latin typeface="Cambria" panose="02040503050406030204" pitchFamily="18" charset="0"/>
              </a:rPr>
              <a:t>role</a:t>
            </a:r>
            <a:r>
              <a:rPr lang="it-IT" i="1" dirty="0">
                <a:latin typeface="Cambria" panose="02040503050406030204" pitchFamily="18" charset="0"/>
              </a:rPr>
              <a:t> of </a:t>
            </a:r>
            <a:r>
              <a:rPr lang="it-IT" i="1" dirty="0" err="1">
                <a:latin typeface="Cambria" panose="02040503050406030204" pitchFamily="18" charset="0"/>
              </a:rPr>
              <a:t>imaging</a:t>
            </a:r>
            <a:r>
              <a:rPr lang="it-IT" i="1" dirty="0">
                <a:latin typeface="Cambria" panose="02040503050406030204" pitchFamily="18" charset="0"/>
              </a:rPr>
              <a:t>, </a:t>
            </a:r>
            <a:r>
              <a:rPr lang="it-IT" i="1" dirty="0" err="1">
                <a:latin typeface="Cambria" panose="02040503050406030204" pitchFamily="18" charset="0"/>
              </a:rPr>
              <a:t>surgical</a:t>
            </a:r>
            <a:r>
              <a:rPr lang="it-IT" i="1" dirty="0">
                <a:latin typeface="Cambria" panose="02040503050406030204" pitchFamily="18" charset="0"/>
              </a:rPr>
              <a:t> </a:t>
            </a:r>
            <a:r>
              <a:rPr lang="it-IT" i="1" dirty="0" err="1">
                <a:latin typeface="Cambria" panose="02040503050406030204" pitchFamily="18" charset="0"/>
              </a:rPr>
              <a:t>exploration</a:t>
            </a:r>
            <a:r>
              <a:rPr lang="it-IT" i="1" dirty="0">
                <a:latin typeface="Cambria" panose="02040503050406030204" pitchFamily="18" charset="0"/>
              </a:rPr>
              <a:t> and </a:t>
            </a:r>
            <a:r>
              <a:rPr lang="it-IT" i="1" dirty="0" err="1">
                <a:latin typeface="Cambria" panose="02040503050406030204" pitchFamily="18" charset="0"/>
              </a:rPr>
              <a:t>nonoperative</a:t>
            </a:r>
            <a:r>
              <a:rPr lang="it-IT" i="1" dirty="0">
                <a:latin typeface="Cambria" panose="02040503050406030204" pitchFamily="18" charset="0"/>
              </a:rPr>
              <a:t> management.</a:t>
            </a:r>
            <a:r>
              <a:rPr lang="it-IT" b="1" i="1" dirty="0">
                <a:latin typeface="Cambria" panose="02040503050406030204" pitchFamily="18" charset="0"/>
              </a:rPr>
              <a:t> </a:t>
            </a:r>
            <a:r>
              <a:rPr lang="it-IT" b="1" dirty="0">
                <a:latin typeface="Cambria" panose="02040503050406030204" pitchFamily="18" charset="0"/>
              </a:rPr>
              <a:t>2015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1FC56B-37EE-8677-94D8-801B44E463C5}"/>
              </a:ext>
            </a:extLst>
          </p:cNvPr>
          <p:cNvSpPr txBox="1"/>
          <p:nvPr/>
        </p:nvSpPr>
        <p:spPr>
          <a:xfrm>
            <a:off x="485192" y="5113176"/>
            <a:ext cx="10459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Nel caso di </a:t>
            </a:r>
            <a:r>
              <a:rPr lang="it-IT" b="1" dirty="0"/>
              <a:t>leak a carico dell’anastomosi gastro-digiunale</a:t>
            </a:r>
            <a:r>
              <a:rPr lang="it-IT" dirty="0"/>
              <a:t>, qualora la </a:t>
            </a:r>
            <a:r>
              <a:rPr lang="it-IT" b="1" dirty="0">
                <a:solidFill>
                  <a:srgbClr val="FF0000"/>
                </a:solidFill>
              </a:rPr>
              <a:t>condizione dei tessuti lo consenta</a:t>
            </a:r>
            <a:r>
              <a:rPr lang="it-IT" dirty="0"/>
              <a:t>, può esser eseguita una </a:t>
            </a:r>
            <a:r>
              <a:rPr lang="it-IT" b="1" dirty="0"/>
              <a:t>sutura primaria</a:t>
            </a:r>
            <a:r>
              <a:rPr lang="it-IT" dirty="0"/>
              <a:t> del difetto, seguita da </a:t>
            </a:r>
            <a:r>
              <a:rPr lang="it-IT" b="1" dirty="0"/>
              <a:t>lavaggio</a:t>
            </a:r>
            <a:r>
              <a:rPr lang="it-IT" dirty="0"/>
              <a:t> e successivo posizionamento di </a:t>
            </a:r>
            <a:r>
              <a:rPr lang="it-IT" b="1" dirty="0"/>
              <a:t>drenaggio</a:t>
            </a:r>
            <a:r>
              <a:rPr lang="it-IT" dirty="0"/>
              <a:t>. Qualora la sutura non fosse possibile, un «wide </a:t>
            </a:r>
            <a:r>
              <a:rPr lang="it-IT" dirty="0" err="1"/>
              <a:t>drainage</a:t>
            </a:r>
            <a:r>
              <a:rPr lang="it-IT" dirty="0"/>
              <a:t>» è un’opzione.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07F907D-7E15-76CB-C572-67CBB0AA1EAC}"/>
              </a:ext>
            </a:extLst>
          </p:cNvPr>
          <p:cNvSpPr/>
          <p:nvPr/>
        </p:nvSpPr>
        <p:spPr>
          <a:xfrm>
            <a:off x="475861" y="5113176"/>
            <a:ext cx="10478278" cy="9233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2B89F6-74D3-08AE-F6A8-50DDE0B6BEB3}"/>
              </a:ext>
            </a:extLst>
          </p:cNvPr>
          <p:cNvSpPr txBox="1"/>
          <p:nvPr/>
        </p:nvSpPr>
        <p:spPr>
          <a:xfrm>
            <a:off x="5428971" y="6257623"/>
            <a:ext cx="765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Bariatric</a:t>
            </a:r>
            <a:r>
              <a:rPr lang="it-IT" dirty="0"/>
              <a:t> and </a:t>
            </a:r>
            <a:r>
              <a:rPr lang="it-IT" dirty="0" err="1"/>
              <a:t>Metabolic</a:t>
            </a:r>
            <a:r>
              <a:rPr lang="it-IT" dirty="0"/>
              <a:t> Surgery, S. H. Choi, K. Kasama, Springer </a:t>
            </a:r>
            <a:r>
              <a:rPr lang="it-IT" b="1" dirty="0"/>
              <a:t>2014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750A9E0-2E09-4C37-80B5-04823AA229CB}"/>
              </a:ext>
            </a:extLst>
          </p:cNvPr>
          <p:cNvSpPr/>
          <p:nvPr/>
        </p:nvSpPr>
        <p:spPr>
          <a:xfrm>
            <a:off x="5428971" y="6257623"/>
            <a:ext cx="6624735" cy="3693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24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87EE65D-80D3-A92E-1EF7-278DD99A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7" y="1"/>
            <a:ext cx="3671474" cy="12127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4AF8E3A-1EE7-4DCF-52F0-56253F683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228" y="1475920"/>
            <a:ext cx="8791543" cy="538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3DF22F-1F0D-B2BF-F7AE-44E85B567313}"/>
              </a:ext>
            </a:extLst>
          </p:cNvPr>
          <p:cNvSpPr txBox="1"/>
          <p:nvPr/>
        </p:nvSpPr>
        <p:spPr>
          <a:xfrm>
            <a:off x="2230018" y="1976678"/>
            <a:ext cx="107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48-72 H</a:t>
            </a:r>
          </a:p>
        </p:txBody>
      </p:sp>
    </p:spTree>
    <p:extLst>
      <p:ext uri="{BB962C8B-B14F-4D97-AF65-F5344CB8AC3E}">
        <p14:creationId xmlns:p14="http://schemas.microsoft.com/office/powerpoint/2010/main" val="599082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0D882B-E654-FFDD-23A6-54AF7363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08" t="24652" r="8010" b="14694"/>
          <a:stretch/>
        </p:blipFill>
        <p:spPr>
          <a:xfrm>
            <a:off x="3760235" y="515031"/>
            <a:ext cx="8117633" cy="4159606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12443FD0-5F95-DAE2-491F-164FBBCA3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243" y="5949090"/>
            <a:ext cx="6772187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Fistula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Following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Laparoscopic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 Sleeve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Gastrectomy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: a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Proposed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Classification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 and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Algorithm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 for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Optimal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 Management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G. Al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Hajj</a:t>
            </a:r>
            <a:r>
              <a:rPr lang="it-IT" altLang="it-IT" sz="1400" dirty="0">
                <a:latin typeface="Cambria" panose="02040503050406030204" pitchFamily="18" charset="0"/>
              </a:rPr>
              <a:t>,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R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.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Chemaly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. </a:t>
            </a:r>
            <a:r>
              <a:rPr kumimoji="0" lang="it-IT" altLang="it-IT" sz="1400" b="1" i="0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Obes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 </a:t>
            </a:r>
            <a:r>
              <a:rPr kumimoji="0" lang="it-IT" altLang="it-IT" sz="1400" b="1" i="0" u="none" strike="noStrike" cap="none" normalizeH="0" baseline="0" dirty="0" err="1">
                <a:ln>
                  <a:noFill/>
                </a:ln>
                <a:effectLst/>
                <a:latin typeface="Cambria" panose="02040503050406030204" pitchFamily="18" charset="0"/>
              </a:rPr>
              <a:t>Surg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</a:rPr>
              <a:t> 2017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7C7A149-AC55-58FC-AF2D-A4CBF93A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32" y="2486322"/>
            <a:ext cx="5978177" cy="28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8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F2FF6-0111-8A83-1FA5-68C36FE8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58739" cy="1325563"/>
          </a:xfrm>
        </p:spPr>
        <p:txBody>
          <a:bodyPr>
            <a:normAutofit/>
          </a:bodyPr>
          <a:lstStyle/>
          <a:p>
            <a:pPr algn="ctr"/>
            <a:r>
              <a:rPr lang="en-US" sz="1800" b="0" i="0" dirty="0">
                <a:solidFill>
                  <a:srgbClr val="212121"/>
                </a:solidFill>
                <a:effectLst/>
                <a:latin typeface="BlinkMacSystemFont"/>
              </a:rPr>
              <a:t>“Leak is defined as a transmural defect with communication between the intra and extraluminal compartments, while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BlinkMacSystemFont"/>
              </a:rPr>
              <a:t>fistula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BlinkMacSystemFont"/>
              </a:rPr>
              <a:t> is defined as an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BlinkMacSystemFont"/>
              </a:rPr>
              <a:t>abnormal communication between two epithelialized surfaces</a:t>
            </a:r>
            <a:r>
              <a:rPr lang="en-US" sz="1800" b="1" i="0" dirty="0">
                <a:effectLst/>
                <a:latin typeface="BlinkMacSystemFont"/>
              </a:rPr>
              <a:t>”</a:t>
            </a:r>
            <a:endParaRPr lang="it-IT" sz="1800" b="1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395DE4A-CD40-6921-842E-753711229A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48197" y="1690688"/>
            <a:ext cx="449891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/>
              <a:t>INCIDENZA</a:t>
            </a:r>
          </a:p>
          <a:p>
            <a:r>
              <a:rPr lang="it-IT" b="1" dirty="0"/>
              <a:t>0,4 – 5,6% RYGBP</a:t>
            </a:r>
          </a:p>
          <a:p>
            <a:r>
              <a:rPr lang="it-IT" b="1" dirty="0"/>
              <a:t>1,9 – 5,3 SG</a:t>
            </a:r>
          </a:p>
          <a:p>
            <a:r>
              <a:rPr lang="it-IT" b="1" dirty="0"/>
              <a:t>            </a:t>
            </a:r>
            <a:r>
              <a:rPr lang="it-IT" sz="1800" b="1" dirty="0"/>
              <a:t>POST CHIRURGIA DI REVISIONE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9E9CA1A0-B5A8-6FFE-71BA-DF91F3084DB8}"/>
              </a:ext>
            </a:extLst>
          </p:cNvPr>
          <p:cNvSpPr/>
          <p:nvPr/>
        </p:nvSpPr>
        <p:spPr>
          <a:xfrm rot="16200000">
            <a:off x="7197015" y="3326362"/>
            <a:ext cx="447869" cy="2052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E26274F-D336-C783-01E9-416BE54084F2}"/>
              </a:ext>
            </a:extLst>
          </p:cNvPr>
          <p:cNvSpPr/>
          <p:nvPr/>
        </p:nvSpPr>
        <p:spPr>
          <a:xfrm rot="16200000">
            <a:off x="7495597" y="3326363"/>
            <a:ext cx="447869" cy="205274"/>
          </a:xfrm>
          <a:prstGeom prst="rightArrow">
            <a:avLst>
              <a:gd name="adj1" fmla="val 50000"/>
              <a:gd name="adj2" fmla="val 479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EB10BE5-F8E6-4D19-2620-99864292CDFD}"/>
              </a:ext>
            </a:extLst>
          </p:cNvPr>
          <p:cNvSpPr/>
          <p:nvPr/>
        </p:nvSpPr>
        <p:spPr>
          <a:xfrm rot="16200000">
            <a:off x="7794179" y="3326363"/>
            <a:ext cx="447869" cy="205274"/>
          </a:xfrm>
          <a:prstGeom prst="rightArrow">
            <a:avLst>
              <a:gd name="adj1" fmla="val 50000"/>
              <a:gd name="adj2" fmla="val 479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8923752-E8E4-EBF5-E911-35C340E7A412}"/>
              </a:ext>
            </a:extLst>
          </p:cNvPr>
          <p:cNvSpPr txBox="1">
            <a:spLocks/>
          </p:cNvSpPr>
          <p:nvPr/>
        </p:nvSpPr>
        <p:spPr>
          <a:xfrm>
            <a:off x="193277" y="4856995"/>
            <a:ext cx="7423617" cy="1829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it-IT" sz="2800" b="1" dirty="0"/>
              <a:t>MORTALITA’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B050"/>
                </a:solidFill>
              </a:rPr>
              <a:t>0,2 – 0,4 %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800" b="1" dirty="0"/>
              <a:t>DOVUTA A DIAGNOSI TARDIVA E/O TRATTAMENTO DELLE COMPLICANZE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39B4C36-6F6B-6873-325E-668B17E9C343}"/>
              </a:ext>
            </a:extLst>
          </p:cNvPr>
          <p:cNvSpPr/>
          <p:nvPr/>
        </p:nvSpPr>
        <p:spPr>
          <a:xfrm>
            <a:off x="8829093" y="3750102"/>
            <a:ext cx="737118" cy="12689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30C42D-FE8E-FD21-92E6-C900DD5EAACB}"/>
              </a:ext>
            </a:extLst>
          </p:cNvPr>
          <p:cNvSpPr txBox="1"/>
          <p:nvPr/>
        </p:nvSpPr>
        <p:spPr>
          <a:xfrm>
            <a:off x="7239004" y="5170946"/>
            <a:ext cx="4071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0.5% NEI CENTRI AD ALTO VOLUME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100876-DA9A-50C1-12D1-CB595F07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925" y="128093"/>
            <a:ext cx="1486655" cy="148665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E0AAEB0C-98D0-49D7-7ACE-376981B2C0D7}"/>
              </a:ext>
            </a:extLst>
          </p:cNvPr>
          <p:cNvSpPr/>
          <p:nvPr/>
        </p:nvSpPr>
        <p:spPr>
          <a:xfrm>
            <a:off x="136740" y="2708676"/>
            <a:ext cx="6232405" cy="99277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>
            <a:softEdge rad="12700"/>
          </a:effectLst>
        </p:spPr>
        <p:txBody>
          <a:bodyPr wrap="square">
            <a:noAutofit/>
          </a:bodyPr>
          <a:lstStyle/>
          <a:p>
            <a:r>
              <a:rPr lang="it-IT" sz="1400" i="1" dirty="0" err="1">
                <a:latin typeface="Cambria" panose="02040503050406030204" pitchFamily="18" charset="0"/>
              </a:rPr>
              <a:t>Choosing</a:t>
            </a:r>
            <a:r>
              <a:rPr lang="it-IT" sz="1400" i="1" dirty="0">
                <a:latin typeface="Cambria" panose="02040503050406030204" pitchFamily="18" charset="0"/>
              </a:rPr>
              <a:t> the best </a:t>
            </a:r>
            <a:r>
              <a:rPr lang="it-IT" sz="1400" i="1" dirty="0" err="1">
                <a:latin typeface="Cambria" panose="02040503050406030204" pitchFamily="18" charset="0"/>
              </a:rPr>
              <a:t>endoscopic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approach</a:t>
            </a:r>
            <a:r>
              <a:rPr lang="it-IT" sz="1400" i="1" dirty="0">
                <a:latin typeface="Cambria" panose="02040503050406030204" pitchFamily="18" charset="0"/>
              </a:rPr>
              <a:t> for post-</a:t>
            </a:r>
            <a:r>
              <a:rPr lang="it-IT" sz="1400" i="1" dirty="0" err="1">
                <a:latin typeface="Cambria" panose="02040503050406030204" pitchFamily="18" charset="0"/>
              </a:rPr>
              <a:t>bariatric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surgical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leaks</a:t>
            </a:r>
            <a:r>
              <a:rPr lang="it-IT" sz="1400" i="1" dirty="0">
                <a:latin typeface="Cambria" panose="02040503050406030204" pitchFamily="18" charset="0"/>
              </a:rPr>
              <a:t> and </a:t>
            </a:r>
            <a:r>
              <a:rPr lang="it-IT" sz="1400" i="1" dirty="0" err="1">
                <a:latin typeface="Cambria" panose="02040503050406030204" pitchFamily="18" charset="0"/>
              </a:rPr>
              <a:t>fistulas</a:t>
            </a:r>
            <a:r>
              <a:rPr lang="it-IT" sz="1400" i="1" dirty="0">
                <a:latin typeface="Cambria" panose="02040503050406030204" pitchFamily="18" charset="0"/>
              </a:rPr>
              <a:t>: Basic </a:t>
            </a:r>
            <a:r>
              <a:rPr lang="it-IT" sz="1400" i="1" dirty="0" err="1">
                <a:latin typeface="Cambria" panose="02040503050406030204" pitchFamily="18" charset="0"/>
              </a:rPr>
              <a:t>principles</a:t>
            </a:r>
            <a:r>
              <a:rPr lang="it-IT" sz="1400" i="1" dirty="0">
                <a:latin typeface="Cambria" panose="02040503050406030204" pitchFamily="18" charset="0"/>
              </a:rPr>
              <a:t> and </a:t>
            </a:r>
            <a:r>
              <a:rPr lang="it-IT" sz="1400" i="1" dirty="0" err="1">
                <a:latin typeface="Cambria" panose="02040503050406030204" pitchFamily="18" charset="0"/>
              </a:rPr>
              <a:t>recommendations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endParaRPr lang="it-IT" sz="1400" dirty="0">
              <a:latin typeface="Cambria" panose="02040503050406030204" pitchFamily="18" charset="0"/>
            </a:endParaRPr>
          </a:p>
          <a:p>
            <a:r>
              <a:rPr lang="it-IT" sz="1400" dirty="0">
                <a:latin typeface="Cambria" panose="02040503050406030204" pitchFamily="18" charset="0"/>
              </a:rPr>
              <a:t>Victor Lira de Oliveira, et al..</a:t>
            </a:r>
          </a:p>
          <a:p>
            <a:r>
              <a:rPr lang="it-IT" sz="1400" b="1" dirty="0">
                <a:latin typeface="Cambria" panose="02040503050406030204" pitchFamily="18" charset="0"/>
              </a:rPr>
              <a:t>World </a:t>
            </a:r>
            <a:r>
              <a:rPr lang="it-IT" sz="1400" b="1" dirty="0" err="1">
                <a:latin typeface="Cambria" panose="02040503050406030204" pitchFamily="18" charset="0"/>
              </a:rPr>
              <a:t>J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Gastroenterol</a:t>
            </a:r>
            <a:r>
              <a:rPr lang="it-IT" sz="1400" b="1" dirty="0">
                <a:latin typeface="Cambria" panose="02040503050406030204" pitchFamily="18" charset="0"/>
              </a:rPr>
              <a:t> 2023 </a:t>
            </a:r>
            <a:r>
              <a:rPr lang="it-IT" sz="1400" b="1" dirty="0" err="1">
                <a:latin typeface="Cambria" panose="02040503050406030204" pitchFamily="18" charset="0"/>
              </a:rPr>
              <a:t>February</a:t>
            </a:r>
            <a:r>
              <a:rPr lang="it-IT" sz="1400" b="1" dirty="0">
                <a:latin typeface="Cambria" panose="02040503050406030204" pitchFamily="18" charset="0"/>
              </a:rPr>
              <a:t> 21; 29(7): 1173-1193 </a:t>
            </a:r>
          </a:p>
          <a:p>
            <a:endParaRPr lang="it-IT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7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21image3873440">
            <a:extLst>
              <a:ext uri="{FF2B5EF4-FFF2-40B4-BE49-F238E27FC236}">
                <a16:creationId xmlns:a16="http://schemas.microsoft.com/office/drawing/2014/main" id="{BF6D94B5-4E45-23AB-55BF-7A415813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70" y="359624"/>
            <a:ext cx="7127630" cy="61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B56B83-CCC8-78FC-3DFC-EE8105CC0FFF}"/>
              </a:ext>
            </a:extLst>
          </p:cNvPr>
          <p:cNvSpPr txBox="1"/>
          <p:nvPr/>
        </p:nvSpPr>
        <p:spPr>
          <a:xfrm>
            <a:off x="176584" y="5066522"/>
            <a:ext cx="37236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!! Endoscopic suturing </a:t>
            </a:r>
            <a:r>
              <a:rPr lang="en-US" sz="14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needs robust and healthy tissue around the defect for primary closure. Therefore, this technique is not effective in closing most leaks and fistulas</a:t>
            </a:r>
            <a:endParaRPr lang="it-IT" sz="14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2906C8-6228-2A12-149A-0C204CDD48F5}"/>
              </a:ext>
            </a:extLst>
          </p:cNvPr>
          <p:cNvSpPr txBox="1"/>
          <p:nvPr/>
        </p:nvSpPr>
        <p:spPr>
          <a:xfrm>
            <a:off x="242596" y="239372"/>
            <a:ext cx="5234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1B1B1B"/>
                </a:solidFill>
                <a:latin typeface="Cambria" panose="02040503050406030204" pitchFamily="18" charset="0"/>
              </a:rPr>
              <a:t>A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14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multidisciplinary team and individualized evaluation 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considering patient and defect characteristics, available resources, local and personal experience, and </a:t>
            </a:r>
            <a:r>
              <a:rPr lang="en-US" sz="14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knowledge of fundamental principles and mechanisms of action of each technique is essential to choosing the best approach 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for the management of post-bariatric surgical leaks and fistulas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13473A3-C509-FC76-6896-EBBD15B8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23" t="46259" r="41538" b="27755"/>
          <a:stretch/>
        </p:blipFill>
        <p:spPr>
          <a:xfrm>
            <a:off x="1119672" y="2723176"/>
            <a:ext cx="3480321" cy="14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9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B573CD-E2B0-EECA-A8C8-695187C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43" t="7756" r="14745" b="8435"/>
          <a:stretch/>
        </p:blipFill>
        <p:spPr>
          <a:xfrm>
            <a:off x="2023188" y="555171"/>
            <a:ext cx="8145624" cy="57476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9C0A9C-0D1C-C5DC-668B-6DF580010E54}"/>
              </a:ext>
            </a:extLst>
          </p:cNvPr>
          <p:cNvSpPr txBox="1"/>
          <p:nvPr/>
        </p:nvSpPr>
        <p:spPr>
          <a:xfrm>
            <a:off x="251926" y="1894114"/>
            <a:ext cx="26312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2780 OAGB &gt; 46 (1.7% leaks)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20% sola </a:t>
            </a:r>
            <a:r>
              <a:rPr lang="it-IT" dirty="0" err="1"/>
              <a:t>tp</a:t>
            </a:r>
            <a:r>
              <a:rPr lang="it-IT" dirty="0"/>
              <a:t> medica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50% trattati con endoscopia/ dr PCT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30%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laparoscopic management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(washout and drainage plus T-tube placement in 5 cases or conversion to RYGB in one case)</a:t>
            </a:r>
            <a:endParaRPr lang="it-IT" dirty="0"/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F57C19-C032-C51D-3C95-0DA59ABC3631}"/>
              </a:ext>
            </a:extLst>
          </p:cNvPr>
          <p:cNvSpPr txBox="1"/>
          <p:nvPr/>
        </p:nvSpPr>
        <p:spPr>
          <a:xfrm>
            <a:off x="8481527" y="1604864"/>
            <a:ext cx="3710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0" dirty="0">
                <a:solidFill>
                  <a:srgbClr val="212121"/>
                </a:solidFill>
                <a:effectLst/>
                <a:latin typeface="BlinkMacSystemFont"/>
              </a:rPr>
              <a:t>If 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BlinkMacSystemFont"/>
              </a:rPr>
              <a:t>endoscopy and interventional radiology are available</a:t>
            </a:r>
            <a:r>
              <a:rPr lang="en-US" sz="1600" b="1" i="0" dirty="0">
                <a:solidFill>
                  <a:srgbClr val="212121"/>
                </a:solidFill>
                <a:effectLst/>
                <a:latin typeface="BlinkMacSystemFont"/>
              </a:rPr>
              <a:t>, 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BlinkMacSystemFont"/>
              </a:rPr>
              <a:t>reoperation can be avoided </a:t>
            </a:r>
            <a:r>
              <a:rPr lang="en-US" sz="1600" b="1" i="0" dirty="0">
                <a:solidFill>
                  <a:srgbClr val="212121"/>
                </a:solidFill>
                <a:effectLst/>
                <a:latin typeface="BlinkMacSystemFont"/>
              </a:rPr>
              <a:t>in most patients. In most leaks at the </a:t>
            </a:r>
            <a:r>
              <a:rPr lang="en-US" sz="1600" b="1" i="0" dirty="0" err="1">
                <a:solidFill>
                  <a:srgbClr val="FF0000"/>
                </a:solidFill>
                <a:effectLst/>
                <a:latin typeface="BlinkMacSystemFont"/>
              </a:rPr>
              <a:t>gastrojejunal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BlinkMacSystemFont"/>
              </a:rPr>
              <a:t> anastomosis</a:t>
            </a:r>
            <a:r>
              <a:rPr lang="en-US" sz="1600" b="1" i="0" dirty="0">
                <a:solidFill>
                  <a:srgbClr val="212121"/>
                </a:solidFill>
                <a:effectLst/>
                <a:latin typeface="BlinkMacSystemFont"/>
              </a:rPr>
              <a:t>, inserting 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BlinkMacSystemFont"/>
              </a:rPr>
              <a:t>a T-tube in the leak orifice</a:t>
            </a:r>
            <a:r>
              <a:rPr lang="en-US" sz="1600" b="1" i="0" dirty="0">
                <a:solidFill>
                  <a:srgbClr val="212121"/>
                </a:solidFill>
                <a:effectLst/>
                <a:latin typeface="BlinkMacSystemFont"/>
              </a:rPr>
              <a:t> avoids the necessity for conversion to RYGB.</a:t>
            </a:r>
            <a:endParaRPr lang="it-IT" sz="1600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2D3ADD3-1D1B-16B5-84D7-CA5264B41DD7}"/>
              </a:ext>
            </a:extLst>
          </p:cNvPr>
          <p:cNvSpPr/>
          <p:nvPr/>
        </p:nvSpPr>
        <p:spPr>
          <a:xfrm>
            <a:off x="8490857" y="1595535"/>
            <a:ext cx="3701143" cy="15768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49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793DF3-BBF8-E63B-9178-E3419CA2AC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71" t="26621" r="42372" b="12109"/>
          <a:stretch/>
        </p:blipFill>
        <p:spPr>
          <a:xfrm>
            <a:off x="345232" y="2469438"/>
            <a:ext cx="3396343" cy="42019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BC630D-8F98-3BB1-E1FF-1E2134930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628" t="26621" r="24846" b="51020"/>
          <a:stretch/>
        </p:blipFill>
        <p:spPr>
          <a:xfrm>
            <a:off x="186611" y="365125"/>
            <a:ext cx="4460842" cy="172493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1EE5D-A3EE-0684-B1A4-14A2277F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115" y="2090057"/>
            <a:ext cx="7285653" cy="435133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17 pz tra il 2006-2016 con leak diagnosticato 4 gg post OAGB</a:t>
            </a:r>
          </a:p>
          <a:p>
            <a:r>
              <a:rPr lang="it-IT" dirty="0"/>
              <a:t>16 pz trattati chirurgicamente (5 VLS, 11 open)-1 </a:t>
            </a:r>
            <a:r>
              <a:rPr lang="it-IT" dirty="0" err="1"/>
              <a:t>tp</a:t>
            </a:r>
            <a:r>
              <a:rPr lang="it-IT" dirty="0"/>
              <a:t> conservativa</a:t>
            </a:r>
          </a:p>
          <a:p>
            <a:r>
              <a:rPr lang="it-IT" dirty="0"/>
              <a:t>6 OAGB&gt;RYGB (in case of </a:t>
            </a:r>
            <a:r>
              <a:rPr lang="en-US" dirty="0"/>
              <a:t>GJA, gastric-tube, and biliary-limb leakages)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Reduced overall morbidity rate (16.7% versus 83.3%) and shorter lengths of stay in the “conversion to RYGB” group !!</a:t>
            </a:r>
            <a:endParaRPr lang="it-IT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343EA64-E75A-65D6-D777-F88EC1327A36}"/>
              </a:ext>
            </a:extLst>
          </p:cNvPr>
          <p:cNvCxnSpPr/>
          <p:nvPr/>
        </p:nvCxnSpPr>
        <p:spPr>
          <a:xfrm>
            <a:off x="1324947" y="1063690"/>
            <a:ext cx="19687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7C380086-3812-F3C9-2F46-7F8A4BC735CF}"/>
              </a:ext>
            </a:extLst>
          </p:cNvPr>
          <p:cNvSpPr/>
          <p:nvPr/>
        </p:nvSpPr>
        <p:spPr>
          <a:xfrm>
            <a:off x="7774733" y="4374471"/>
            <a:ext cx="858416" cy="55209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585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23AFF4B-8885-95C7-0022-47B3DE65F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026" t="31380" r="14092" b="27878"/>
          <a:stretch/>
        </p:blipFill>
        <p:spPr>
          <a:xfrm>
            <a:off x="4587310" y="3171097"/>
            <a:ext cx="7604690" cy="3175584"/>
          </a:xfr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7CA8F20E-D40C-28F0-A81A-F3B9C9F7802D}"/>
              </a:ext>
            </a:extLst>
          </p:cNvPr>
          <p:cNvSpPr txBox="1">
            <a:spLocks/>
          </p:cNvSpPr>
          <p:nvPr/>
        </p:nvSpPr>
        <p:spPr>
          <a:xfrm>
            <a:off x="93306" y="1688564"/>
            <a:ext cx="8657296" cy="4227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dirty="0"/>
              <a:t>37 pazienti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dirty="0"/>
              <a:t>81% </a:t>
            </a:r>
            <a:r>
              <a:rPr lang="it-IT" dirty="0" err="1"/>
              <a:t>tratt</a:t>
            </a:r>
            <a:r>
              <a:rPr lang="it-IT" dirty="0"/>
              <a:t> endoscopico (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internal pigtails, stents, septoplasty, endoluminal vacuum therapy and over-the-scope clips)</a:t>
            </a:r>
            <a:r>
              <a:rPr lang="it-IT" dirty="0"/>
              <a:t> 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dirty="0"/>
              <a:t>19% chirurgia salvataggio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dirty="0" err="1"/>
              <a:t>Leak</a:t>
            </a:r>
            <a:r>
              <a:rPr lang="it-IT" dirty="0"/>
              <a:t> &lt; 6 settimane 97% successo endoscopico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dirty="0" err="1"/>
              <a:t>Leak</a:t>
            </a:r>
            <a:r>
              <a:rPr lang="it-IT" dirty="0"/>
              <a:t> &gt; 45 giorni successo endoscopico del 25%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dirty="0"/>
              <a:t>Chirurgia in caso di 4 tentativi endoscopici falliti:</a:t>
            </a: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it-IT" b="1" dirty="0"/>
              <a:t>Gastrectomia tot RY Esofago-digiuno anastomosi</a:t>
            </a: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it-IT" b="1" dirty="0"/>
              <a:t>RYGBP prossimale alla stenosi</a:t>
            </a:r>
          </a:p>
          <a:p>
            <a:pPr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it-IT" b="1" dirty="0"/>
              <a:t>RY fistola-digiuno anastomosi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E86EE4-1109-9336-FFF7-7FCA6630A1AC}"/>
              </a:ext>
            </a:extLst>
          </p:cNvPr>
          <p:cNvSpPr txBox="1"/>
          <p:nvPr/>
        </p:nvSpPr>
        <p:spPr>
          <a:xfrm>
            <a:off x="2203384" y="205925"/>
            <a:ext cx="7785232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LA FISTOLA CRONICA</a:t>
            </a:r>
          </a:p>
          <a:p>
            <a:pPr algn="ctr"/>
            <a:r>
              <a:rPr lang="it-IT" sz="4000" dirty="0"/>
              <a:t>CHIRURGIA DI SALVATAGGIO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EB3A2B-A64C-E0CC-6270-8CBC8785699A}"/>
              </a:ext>
            </a:extLst>
          </p:cNvPr>
          <p:cNvSpPr/>
          <p:nvPr/>
        </p:nvSpPr>
        <p:spPr>
          <a:xfrm>
            <a:off x="163861" y="6234008"/>
            <a:ext cx="60960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Long-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term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 follow-up of a 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cohort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 with post sleeve 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gastrectomy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leaks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: 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results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 of 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endoscopic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 treatment and 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salvage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solidFill>
                  <a:srgbClr val="212121"/>
                </a:solidFill>
                <a:latin typeface="Cambria" panose="02040503050406030204" pitchFamily="18" charset="0"/>
              </a:rPr>
              <a:t>surgery</a:t>
            </a:r>
            <a:r>
              <a:rPr lang="it-IT" sz="1400" i="1" dirty="0">
                <a:solidFill>
                  <a:srgbClr val="212121"/>
                </a:solidFill>
                <a:latin typeface="Cambria" panose="02040503050406030204" pitchFamily="18" charset="0"/>
              </a:rPr>
              <a:t>. </a:t>
            </a:r>
            <a:r>
              <a:rPr lang="it-IT" sz="1400" b="1" dirty="0" err="1">
                <a:solidFill>
                  <a:srgbClr val="212121"/>
                </a:solidFill>
                <a:latin typeface="Cambria" panose="02040503050406030204" pitchFamily="18" charset="0"/>
              </a:rPr>
              <a:t>Surg</a:t>
            </a:r>
            <a:r>
              <a:rPr lang="it-IT" sz="1400" b="1" dirty="0">
                <a:solidFill>
                  <a:srgbClr val="212121"/>
                </a:solidFill>
                <a:latin typeface="Cambria" panose="02040503050406030204" pitchFamily="18" charset="0"/>
              </a:rPr>
              <a:t> End 2023</a:t>
            </a:r>
            <a:endParaRPr lang="it-IT" sz="1400" b="1" u="none" strike="noStrike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5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2ED080-0B16-05C0-98E5-AF28145F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03" t="24652" r="33878" b="3946"/>
          <a:stretch/>
        </p:blipFill>
        <p:spPr>
          <a:xfrm>
            <a:off x="2760305" y="1755351"/>
            <a:ext cx="6671389" cy="48967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A1AE09-1DA9-2E85-567C-2C84F9E00372}"/>
              </a:ext>
            </a:extLst>
          </p:cNvPr>
          <p:cNvSpPr txBox="1"/>
          <p:nvPr/>
        </p:nvSpPr>
        <p:spPr>
          <a:xfrm>
            <a:off x="2203384" y="205925"/>
            <a:ext cx="7785232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LA FISTOLA CRONICA</a:t>
            </a:r>
          </a:p>
          <a:p>
            <a:pPr algn="ctr"/>
            <a:r>
              <a:rPr lang="it-IT" sz="4000" dirty="0"/>
              <a:t>CHIRURGIA DI SALVATAGGIO</a:t>
            </a:r>
          </a:p>
        </p:txBody>
      </p:sp>
    </p:spTree>
    <p:extLst>
      <p:ext uri="{BB962C8B-B14F-4D97-AF65-F5344CB8AC3E}">
        <p14:creationId xmlns:p14="http://schemas.microsoft.com/office/powerpoint/2010/main" val="290420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3F57BB-5B0D-65EA-273F-12AB0F04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1313FA-F076-D803-02C0-EA473171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E29956C-B343-BE60-0BD1-E6206979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5"/>
          <a:stretch/>
        </p:blipFill>
        <p:spPr>
          <a:xfrm>
            <a:off x="503853" y="0"/>
            <a:ext cx="11184294" cy="6858000"/>
          </a:xfrm>
          <a:prstGeom prst="rect">
            <a:avLst/>
          </a:prstGeom>
        </p:spPr>
      </p:pic>
      <p:pic>
        <p:nvPicPr>
          <p:cNvPr id="5122" name="Picture 2" descr="Handwritten thank you immagini e fotografie stock ad alta risoluzione -  Alamy">
            <a:extLst>
              <a:ext uri="{FF2B5EF4-FFF2-40B4-BE49-F238E27FC236}">
                <a16:creationId xmlns:a16="http://schemas.microsoft.com/office/drawing/2014/main" id="{28D5443F-1CB4-8969-9F86-9466FA865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9864" r="10913" b="26123"/>
          <a:stretch/>
        </p:blipFill>
        <p:spPr bwMode="auto">
          <a:xfrm rot="20029263">
            <a:off x="9621112" y="4696242"/>
            <a:ext cx="2304661" cy="17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82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FD29A-8956-E8A3-8EC9-78144126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886AD1-BDEA-7786-8135-69BADCFFC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6138"/>
            <a:ext cx="10515600" cy="1286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B1B1B"/>
                </a:solidFill>
                <a:latin typeface="Cambria" panose="02040503050406030204" pitchFamily="18" charset="0"/>
              </a:rPr>
              <a:t>T</a:t>
            </a:r>
            <a:r>
              <a:rPr lang="en-US" sz="1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here is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no gold standard </a:t>
            </a:r>
            <a:r>
              <a:rPr lang="en-US" sz="1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approach for these patients and usually more than one endoscopic intervention is required, especially in a chronic scenario. Furthermore, 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combined therapies may be required </a:t>
            </a:r>
            <a:r>
              <a:rPr lang="en-US" sz="1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for some patients to achieve clinical success.</a:t>
            </a:r>
            <a:endParaRPr lang="it-IT" sz="18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4B80EC-B554-E8FD-A2D7-E59C795A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9" t="17687" r="27755" b="20681"/>
          <a:stretch/>
        </p:blipFill>
        <p:spPr>
          <a:xfrm>
            <a:off x="674100" y="167951"/>
            <a:ext cx="10526557" cy="513297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977A5010-FE62-E6A8-9BB1-8A0F4A12FC7D}"/>
              </a:ext>
            </a:extLst>
          </p:cNvPr>
          <p:cNvSpPr/>
          <p:nvPr/>
        </p:nvSpPr>
        <p:spPr>
          <a:xfrm>
            <a:off x="520957" y="878616"/>
            <a:ext cx="1147665" cy="298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72E7F96-0581-E35D-E76D-477BB9DE7514}"/>
              </a:ext>
            </a:extLst>
          </p:cNvPr>
          <p:cNvSpPr/>
          <p:nvPr/>
        </p:nvSpPr>
        <p:spPr>
          <a:xfrm>
            <a:off x="4503575" y="5076986"/>
            <a:ext cx="1147665" cy="298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09D3A40-4321-3286-876D-9ECAFD843AC2}"/>
              </a:ext>
            </a:extLst>
          </p:cNvPr>
          <p:cNvSpPr/>
          <p:nvPr/>
        </p:nvSpPr>
        <p:spPr>
          <a:xfrm>
            <a:off x="4270309" y="653046"/>
            <a:ext cx="936171" cy="298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6">
            <a:extLst>
              <a:ext uri="{FF2B5EF4-FFF2-40B4-BE49-F238E27FC236}">
                <a16:creationId xmlns:a16="http://schemas.microsoft.com/office/drawing/2014/main" id="{691DC064-A130-5369-E034-8A211FB7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510" y="5912348"/>
            <a:ext cx="1762293" cy="8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2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90B835-95FC-E9CC-C1F2-9206FA9E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23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TIMING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8C4A2DC-3301-552B-386C-67296C44EA4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5707" y="1581644"/>
            <a:ext cx="10515600" cy="152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800" b="1" dirty="0"/>
              <a:t>ACUTE: &lt; 30-45 GIORNI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800" b="1" dirty="0"/>
              <a:t>CRONICHE: &gt; 45 GIORNI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279E2D7-6BD5-4DAB-12C6-3DC6740B5FC4}"/>
              </a:ext>
            </a:extLst>
          </p:cNvPr>
          <p:cNvSpPr/>
          <p:nvPr/>
        </p:nvSpPr>
        <p:spPr>
          <a:xfrm>
            <a:off x="4846644" y="2110120"/>
            <a:ext cx="6434067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i="1" dirty="0" err="1">
                <a:latin typeface="Cambria" panose="02040503050406030204" pitchFamily="18" charset="0"/>
              </a:rPr>
              <a:t>Endoscopic</a:t>
            </a:r>
            <a:r>
              <a:rPr lang="it-IT" sz="1400" i="1" dirty="0">
                <a:latin typeface="Cambria" panose="02040503050406030204" pitchFamily="18" charset="0"/>
              </a:rPr>
              <a:t> Management of Post-</a:t>
            </a:r>
            <a:r>
              <a:rPr lang="it-IT" sz="1400" i="1" dirty="0" err="1">
                <a:latin typeface="Cambria" panose="02040503050406030204" pitchFamily="18" charset="0"/>
              </a:rPr>
              <a:t>bariatric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Surgery</a:t>
            </a:r>
            <a:r>
              <a:rPr lang="it-IT" sz="1400" i="1" dirty="0">
                <a:latin typeface="Cambria" panose="02040503050406030204" pitchFamily="18" charset="0"/>
              </a:rPr>
              <a:t> Fistula: a </a:t>
            </a:r>
            <a:r>
              <a:rPr lang="it-IT" sz="1400" i="1" dirty="0" err="1">
                <a:latin typeface="Cambria" panose="02040503050406030204" pitchFamily="18" charset="0"/>
              </a:rPr>
              <a:t>Tertiary</a:t>
            </a:r>
            <a:r>
              <a:rPr lang="it-IT" sz="1400" i="1" dirty="0">
                <a:latin typeface="Cambria" panose="02040503050406030204" pitchFamily="18" charset="0"/>
              </a:rPr>
              <a:t> Care Center Experience. </a:t>
            </a:r>
            <a:r>
              <a:rPr lang="it-IT" sz="1400" dirty="0" err="1">
                <a:latin typeface="Cambria" panose="02040503050406030204" pitchFamily="18" charset="0"/>
              </a:rPr>
              <a:t>Benosman</a:t>
            </a:r>
            <a:r>
              <a:rPr lang="it-IT" sz="1400" dirty="0">
                <a:latin typeface="Cambria" panose="02040503050406030204" pitchFamily="18" charset="0"/>
              </a:rPr>
              <a:t> et al.. </a:t>
            </a:r>
            <a:r>
              <a:rPr lang="it-IT" sz="1400" b="1" dirty="0" err="1">
                <a:latin typeface="Cambria" panose="02040503050406030204" pitchFamily="18" charset="0"/>
              </a:rPr>
              <a:t>Obes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Surg</a:t>
            </a:r>
            <a:r>
              <a:rPr lang="it-IT" sz="1400" b="1" dirty="0">
                <a:latin typeface="Cambria" panose="02040503050406030204" pitchFamily="18" charset="0"/>
              </a:rPr>
              <a:t> 2018</a:t>
            </a:r>
          </a:p>
          <a:p>
            <a:endParaRPr lang="it-IT" sz="1400" b="1" dirty="0">
              <a:latin typeface="Cambria" panose="02040503050406030204" pitchFamily="18" charset="0"/>
            </a:endParaRPr>
          </a:p>
          <a:p>
            <a:r>
              <a:rPr lang="it-IT" sz="1400" i="1" dirty="0" err="1">
                <a:latin typeface="Cambria" panose="02040503050406030204" pitchFamily="18" charset="0"/>
              </a:rPr>
              <a:t>Outcomes</a:t>
            </a:r>
            <a:r>
              <a:rPr lang="it-IT" sz="1400" i="1" dirty="0">
                <a:latin typeface="Cambria" panose="02040503050406030204" pitchFamily="18" charset="0"/>
              </a:rPr>
              <a:t> of a </a:t>
            </a:r>
            <a:r>
              <a:rPr lang="it-IT" sz="1400" i="1" dirty="0" err="1">
                <a:latin typeface="Cambria" panose="02040503050406030204" pitchFamily="18" charset="0"/>
              </a:rPr>
              <a:t>novel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bariatric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stent</a:t>
            </a:r>
            <a:r>
              <a:rPr lang="it-IT" sz="1400" i="1" dirty="0">
                <a:latin typeface="Cambria" panose="02040503050406030204" pitchFamily="18" charset="0"/>
              </a:rPr>
              <a:t> in the management of sleeve </a:t>
            </a:r>
            <a:r>
              <a:rPr lang="it-IT" sz="1400" i="1" dirty="0" err="1">
                <a:latin typeface="Cambria" panose="02040503050406030204" pitchFamily="18" charset="0"/>
              </a:rPr>
              <a:t>gastrectomy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leaks</a:t>
            </a:r>
            <a:r>
              <a:rPr lang="it-IT" sz="1400" i="1" dirty="0">
                <a:latin typeface="Cambria" panose="02040503050406030204" pitchFamily="18" charset="0"/>
              </a:rPr>
              <a:t>: a </a:t>
            </a:r>
            <a:r>
              <a:rPr lang="it-IT" sz="1400" i="1" dirty="0" err="1">
                <a:latin typeface="Cambria" panose="02040503050406030204" pitchFamily="18" charset="0"/>
              </a:rPr>
              <a:t>multicenter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study</a:t>
            </a:r>
            <a:r>
              <a:rPr lang="it-IT" sz="1400" i="1" dirty="0">
                <a:latin typeface="Cambria" panose="02040503050406030204" pitchFamily="18" charset="0"/>
              </a:rPr>
              <a:t>.</a:t>
            </a:r>
            <a:r>
              <a:rPr lang="it-IT" sz="1400" dirty="0">
                <a:latin typeface="Cambria" panose="02040503050406030204" pitchFamily="18" charset="0"/>
              </a:rPr>
              <a:t> de </a:t>
            </a:r>
            <a:r>
              <a:rPr lang="it-IT" sz="1400" dirty="0" err="1">
                <a:latin typeface="Cambria" panose="02040503050406030204" pitchFamily="18" charset="0"/>
              </a:rPr>
              <a:t>Moura</a:t>
            </a:r>
            <a:r>
              <a:rPr lang="it-IT" sz="1400" dirty="0">
                <a:latin typeface="Cambria" panose="02040503050406030204" pitchFamily="18" charset="0"/>
              </a:rPr>
              <a:t> EGH. </a:t>
            </a:r>
            <a:r>
              <a:rPr lang="it-IT" sz="1400" b="1" dirty="0" err="1">
                <a:latin typeface="Cambria" panose="02040503050406030204" pitchFamily="18" charset="0"/>
              </a:rPr>
              <a:t>Surg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Obes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Relat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Dis</a:t>
            </a:r>
            <a:r>
              <a:rPr lang="it-IT" sz="1400" b="1" dirty="0">
                <a:latin typeface="Cambria" panose="02040503050406030204" pitchFamily="18" charset="0"/>
              </a:rPr>
              <a:t> 2019</a:t>
            </a:r>
            <a:r>
              <a:rPr lang="it-IT" sz="1400" dirty="0">
                <a:latin typeface="Cambria" panose="02040503050406030204" pitchFamily="18" charset="0"/>
              </a:rPr>
              <a:t>; </a:t>
            </a:r>
          </a:p>
        </p:txBody>
      </p:sp>
      <p:pic>
        <p:nvPicPr>
          <p:cNvPr id="1026" name="Picture 2" descr="94,100+ Time Cartoon Stock Photos, Pictures &amp; Royalty-Free Images - iStock  | Tea time cartoon, Story time cartoon">
            <a:extLst>
              <a:ext uri="{FF2B5EF4-FFF2-40B4-BE49-F238E27FC236}">
                <a16:creationId xmlns:a16="http://schemas.microsoft.com/office/drawing/2014/main" id="{C656F51F-3F85-DBDA-FD65-745993801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15970"/>
          <a:stretch/>
        </p:blipFill>
        <p:spPr bwMode="auto">
          <a:xfrm>
            <a:off x="9855769" y="152755"/>
            <a:ext cx="2143125" cy="15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5F65FEC-F20B-FC00-F332-E56E60F369FA}"/>
              </a:ext>
            </a:extLst>
          </p:cNvPr>
          <p:cNvSpPr txBox="1">
            <a:spLocks/>
          </p:cNvSpPr>
          <p:nvPr/>
        </p:nvSpPr>
        <p:spPr>
          <a:xfrm>
            <a:off x="6207284" y="3942452"/>
            <a:ext cx="7796540" cy="2342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ACUTE:</a:t>
            </a:r>
            <a:r>
              <a:rPr lang="it-IT" dirty="0"/>
              <a:t> &lt;7 GIORNI</a:t>
            </a:r>
          </a:p>
          <a:p>
            <a:r>
              <a:rPr lang="it-IT" b="1" dirty="0"/>
              <a:t>PRECOCI:</a:t>
            </a:r>
            <a:r>
              <a:rPr lang="it-IT" dirty="0"/>
              <a:t> tra 1 e 6 SETTIMANE </a:t>
            </a:r>
          </a:p>
          <a:p>
            <a:r>
              <a:rPr lang="it-IT" b="1" dirty="0"/>
              <a:t>TARDIVE:</a:t>
            </a:r>
            <a:r>
              <a:rPr lang="it-IT" dirty="0"/>
              <a:t> &gt; 6 SETTIMANE E &lt; 3 MESI</a:t>
            </a:r>
          </a:p>
          <a:p>
            <a:r>
              <a:rPr lang="it-IT" b="1" dirty="0"/>
              <a:t>CRONICHE:</a:t>
            </a:r>
            <a:r>
              <a:rPr lang="it-IT" dirty="0"/>
              <a:t> &gt; 3MESI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BFAB6DA-405E-1151-EDBB-52E4AC7C7086}"/>
              </a:ext>
            </a:extLst>
          </p:cNvPr>
          <p:cNvSpPr/>
          <p:nvPr/>
        </p:nvSpPr>
        <p:spPr>
          <a:xfrm>
            <a:off x="215472" y="5916023"/>
            <a:ext cx="650760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i="1" dirty="0">
                <a:latin typeface="Cambria" panose="02040503050406030204" pitchFamily="18" charset="0"/>
              </a:rPr>
              <a:t>International Sleeve </a:t>
            </a:r>
            <a:r>
              <a:rPr lang="it-IT" sz="1400" i="1" dirty="0" err="1">
                <a:latin typeface="Cambria" panose="02040503050406030204" pitchFamily="18" charset="0"/>
              </a:rPr>
              <a:t>Gastrectomy</a:t>
            </a:r>
            <a:r>
              <a:rPr lang="it-IT" sz="1400" i="1" dirty="0">
                <a:latin typeface="Cambria" panose="02040503050406030204" pitchFamily="18" charset="0"/>
              </a:rPr>
              <a:t> Expert Panel </a:t>
            </a:r>
            <a:r>
              <a:rPr lang="it-IT" sz="1400" i="1" dirty="0" err="1">
                <a:latin typeface="Cambria" panose="02040503050406030204" pitchFamily="18" charset="0"/>
              </a:rPr>
              <a:t>Consensus</a:t>
            </a:r>
            <a:r>
              <a:rPr lang="it-IT" sz="1400" i="1" dirty="0">
                <a:latin typeface="Cambria" panose="02040503050406030204" pitchFamily="18" charset="0"/>
              </a:rPr>
              <a:t> Statement: best </a:t>
            </a:r>
            <a:r>
              <a:rPr lang="it-IT" sz="1400" i="1" dirty="0" err="1">
                <a:latin typeface="Cambria" panose="02040503050406030204" pitchFamily="18" charset="0"/>
              </a:rPr>
              <a:t>practice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guidelines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based</a:t>
            </a:r>
            <a:r>
              <a:rPr lang="it-IT" sz="1400" i="1" dirty="0">
                <a:latin typeface="Cambria" panose="02040503050406030204" pitchFamily="18" charset="0"/>
              </a:rPr>
              <a:t> on </a:t>
            </a:r>
            <a:r>
              <a:rPr lang="it-IT" sz="1400" i="1" dirty="0" err="1">
                <a:latin typeface="Cambria" panose="02040503050406030204" pitchFamily="18" charset="0"/>
              </a:rPr>
              <a:t>experience</a:t>
            </a:r>
            <a:r>
              <a:rPr lang="it-IT" sz="1400" i="1" dirty="0">
                <a:latin typeface="Cambria" panose="02040503050406030204" pitchFamily="18" charset="0"/>
              </a:rPr>
              <a:t> of &gt;12,000 </a:t>
            </a:r>
            <a:r>
              <a:rPr lang="it-IT" sz="1400" i="1" dirty="0" err="1">
                <a:latin typeface="Cambria" panose="02040503050406030204" pitchFamily="18" charset="0"/>
              </a:rPr>
              <a:t>cases</a:t>
            </a:r>
            <a:r>
              <a:rPr lang="it-IT" sz="1400" i="1" dirty="0">
                <a:latin typeface="Cambria" panose="02040503050406030204" pitchFamily="18" charset="0"/>
              </a:rPr>
              <a:t>. </a:t>
            </a:r>
            <a:r>
              <a:rPr lang="it-IT" sz="1400" dirty="0">
                <a:latin typeface="Cambria" panose="02040503050406030204" pitchFamily="18" charset="0"/>
              </a:rPr>
              <a:t>Diaz AA, Basso </a:t>
            </a:r>
            <a:r>
              <a:rPr lang="it-IT" sz="1400" dirty="0" err="1">
                <a:latin typeface="Cambria" panose="02040503050406030204" pitchFamily="18" charset="0"/>
              </a:rPr>
              <a:t>N</a:t>
            </a:r>
            <a:r>
              <a:rPr lang="it-IT" sz="1400" dirty="0">
                <a:latin typeface="Cambria" panose="02040503050406030204" pitchFamily="18" charset="0"/>
              </a:rPr>
              <a:t>, </a:t>
            </a:r>
            <a:r>
              <a:rPr lang="it-IT" sz="1400" dirty="0" err="1">
                <a:latin typeface="Cambria" panose="02040503050406030204" pitchFamily="18" charset="0"/>
              </a:rPr>
              <a:t>Gagner</a:t>
            </a:r>
            <a:r>
              <a:rPr lang="it-IT" sz="1400" dirty="0">
                <a:latin typeface="Cambria" panose="02040503050406030204" pitchFamily="18" charset="0"/>
              </a:rPr>
              <a:t>. </a:t>
            </a:r>
          </a:p>
          <a:p>
            <a:r>
              <a:rPr lang="it-IT" sz="1400" b="1" dirty="0" err="1">
                <a:latin typeface="Cambria" panose="02040503050406030204" pitchFamily="18" charset="0"/>
              </a:rPr>
              <a:t>Surg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Obes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Relat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Dis</a:t>
            </a:r>
            <a:r>
              <a:rPr lang="it-IT" sz="1400" b="1" dirty="0">
                <a:latin typeface="Cambria" panose="02040503050406030204" pitchFamily="18" charset="0"/>
              </a:rPr>
              <a:t> 2012 </a:t>
            </a:r>
          </a:p>
        </p:txBody>
      </p:sp>
    </p:spTree>
    <p:extLst>
      <p:ext uri="{BB962C8B-B14F-4D97-AF65-F5344CB8AC3E}">
        <p14:creationId xmlns:p14="http://schemas.microsoft.com/office/powerpoint/2010/main" val="174167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7FBF5-2631-BFA7-92BD-55670F93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719"/>
            <a:ext cx="7204788" cy="1325563"/>
          </a:xfrm>
        </p:spPr>
        <p:txBody>
          <a:bodyPr/>
          <a:lstStyle/>
          <a:p>
            <a:pPr algn="ctr"/>
            <a:r>
              <a:rPr lang="it-IT" b="1" dirty="0"/>
              <a:t>POSIZIONE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FE1529C-68BC-019B-47A2-A65339427191}"/>
              </a:ext>
            </a:extLst>
          </p:cNvPr>
          <p:cNvSpPr txBox="1">
            <a:spLocks/>
          </p:cNvSpPr>
          <p:nvPr/>
        </p:nvSpPr>
        <p:spPr>
          <a:xfrm>
            <a:off x="468220" y="1019752"/>
            <a:ext cx="7948136" cy="48499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TIPO I</a:t>
            </a:r>
            <a:r>
              <a:rPr lang="it-IT" dirty="0"/>
              <a:t>: TASCA GASTRICA</a:t>
            </a:r>
          </a:p>
          <a:p>
            <a:r>
              <a:rPr lang="it-IT" b="1" dirty="0">
                <a:solidFill>
                  <a:srgbClr val="FF0000"/>
                </a:solidFill>
              </a:rPr>
              <a:t>TIPO II</a:t>
            </a:r>
            <a:r>
              <a:rPr lang="it-IT" dirty="0"/>
              <a:t>: GJ ANASTOMOSI</a:t>
            </a:r>
          </a:p>
          <a:p>
            <a:r>
              <a:rPr lang="it-IT" b="1" dirty="0">
                <a:solidFill>
                  <a:srgbClr val="FF0000"/>
                </a:solidFill>
              </a:rPr>
              <a:t>TIPO III</a:t>
            </a:r>
            <a:r>
              <a:rPr lang="it-IT" dirty="0"/>
              <a:t>: MONCONE DIGIUNALE</a:t>
            </a:r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TIPO IV</a:t>
            </a:r>
            <a:r>
              <a:rPr lang="it-IT" dirty="0"/>
              <a:t>: J-J ANASTOMOSI</a:t>
            </a:r>
          </a:p>
          <a:p>
            <a:r>
              <a:rPr lang="it-IT" b="1" dirty="0">
                <a:solidFill>
                  <a:srgbClr val="FF0000"/>
                </a:solidFill>
              </a:rPr>
              <a:t>TIPO V</a:t>
            </a:r>
            <a:r>
              <a:rPr lang="it-IT" dirty="0"/>
              <a:t>: REMNANT</a:t>
            </a:r>
          </a:p>
          <a:p>
            <a:r>
              <a:rPr lang="it-IT" b="1" dirty="0">
                <a:solidFill>
                  <a:srgbClr val="FF0000"/>
                </a:solidFill>
              </a:rPr>
              <a:t>TIPO VI</a:t>
            </a:r>
            <a:r>
              <a:rPr lang="it-IT" dirty="0"/>
              <a:t>: MONCONE BILIARE prossimale</a:t>
            </a:r>
          </a:p>
          <a:p>
            <a:r>
              <a:rPr lang="it-IT" b="1" dirty="0">
                <a:solidFill>
                  <a:srgbClr val="FF0000"/>
                </a:solidFill>
              </a:rPr>
              <a:t>TIPO VII</a:t>
            </a:r>
            <a:r>
              <a:rPr lang="it-IT" dirty="0"/>
              <a:t>: MONCONE BILIARE distale</a:t>
            </a:r>
          </a:p>
        </p:txBody>
      </p:sp>
      <p:pic>
        <p:nvPicPr>
          <p:cNvPr id="5" name="Picture 1" descr="page2image25922192">
            <a:extLst>
              <a:ext uri="{FF2B5EF4-FFF2-40B4-BE49-F238E27FC236}">
                <a16:creationId xmlns:a16="http://schemas.microsoft.com/office/drawing/2014/main" id="{C2C54963-A448-C023-8400-41A63735B7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/>
          <a:stretch/>
        </p:blipFill>
        <p:spPr bwMode="auto">
          <a:xfrm>
            <a:off x="7707086" y="162719"/>
            <a:ext cx="2484280" cy="55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D591CE1-E06B-2FE7-85AE-C8417923D164}"/>
              </a:ext>
            </a:extLst>
          </p:cNvPr>
          <p:cNvSpPr/>
          <p:nvPr/>
        </p:nvSpPr>
        <p:spPr>
          <a:xfrm>
            <a:off x="4788268" y="5629108"/>
            <a:ext cx="69308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i="1" dirty="0">
                <a:latin typeface="Cambria" panose="02040503050406030204" pitchFamily="18" charset="0"/>
              </a:rPr>
              <a:t>Management of </a:t>
            </a:r>
            <a:r>
              <a:rPr lang="it-IT" sz="1400" i="1" dirty="0" err="1">
                <a:latin typeface="Cambria" panose="02040503050406030204" pitchFamily="18" charset="0"/>
              </a:rPr>
              <a:t>leakage</a:t>
            </a:r>
            <a:r>
              <a:rPr lang="it-IT" sz="1400" i="1" dirty="0">
                <a:latin typeface="Cambria" panose="02040503050406030204" pitchFamily="18" charset="0"/>
              </a:rPr>
              <a:t> and </a:t>
            </a:r>
            <a:r>
              <a:rPr lang="it-IT" sz="1400" i="1" dirty="0" err="1">
                <a:latin typeface="Cambria" panose="02040503050406030204" pitchFamily="18" charset="0"/>
              </a:rPr>
              <a:t>fistulas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after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bariatric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surgery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dirty="0">
                <a:latin typeface="Cambria" panose="02040503050406030204" pitchFamily="18" charset="0"/>
              </a:rPr>
              <a:t>Stephen A. </a:t>
            </a:r>
            <a:r>
              <a:rPr lang="it-IT" sz="1400" dirty="0" err="1">
                <a:latin typeface="Cambria" panose="02040503050406030204" pitchFamily="18" charset="0"/>
              </a:rPr>
              <a:t>Firkins</a:t>
            </a:r>
            <a:r>
              <a:rPr lang="it-IT" sz="1400" dirty="0">
                <a:latin typeface="Cambria" panose="02040503050406030204" pitchFamily="18" charset="0"/>
              </a:rPr>
              <a:t> , Roberto </a:t>
            </a:r>
            <a:r>
              <a:rPr lang="it-IT" sz="1400" dirty="0" err="1">
                <a:latin typeface="Cambria" panose="02040503050406030204" pitchFamily="18" charset="0"/>
              </a:rPr>
              <a:t>Simons</a:t>
            </a:r>
            <a:r>
              <a:rPr lang="it-IT" sz="1400" dirty="0">
                <a:latin typeface="Cambria" panose="02040503050406030204" pitchFamily="18" charset="0"/>
              </a:rPr>
              <a:t>-Linares  </a:t>
            </a:r>
            <a:r>
              <a:rPr lang="it-IT" sz="1400" b="1" dirty="0" err="1">
                <a:latin typeface="Cambria" panose="02040503050406030204" pitchFamily="18" charset="0"/>
              </a:rPr>
              <a:t>Bariatric</a:t>
            </a:r>
            <a:r>
              <a:rPr lang="it-IT" sz="1400" b="1" dirty="0">
                <a:latin typeface="Cambria" panose="02040503050406030204" pitchFamily="18" charset="0"/>
              </a:rPr>
              <a:t> and </a:t>
            </a:r>
            <a:r>
              <a:rPr lang="it-IT" sz="1400" b="1" dirty="0" err="1">
                <a:latin typeface="Cambria" panose="02040503050406030204" pitchFamily="18" charset="0"/>
              </a:rPr>
              <a:t>Metabolic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Endoscopy</a:t>
            </a:r>
            <a:r>
              <a:rPr lang="it-IT" sz="1400" b="1" dirty="0">
                <a:latin typeface="Cambria" panose="02040503050406030204" pitchFamily="18" charset="0"/>
              </a:rPr>
              <a:t>, Digestive </a:t>
            </a:r>
            <a:r>
              <a:rPr lang="it-IT" sz="1400" b="1" dirty="0" err="1">
                <a:latin typeface="Cambria" panose="02040503050406030204" pitchFamily="18" charset="0"/>
              </a:rPr>
              <a:t>Diseases</a:t>
            </a:r>
            <a:r>
              <a:rPr lang="it-IT" sz="1400" b="1" dirty="0">
                <a:latin typeface="Cambria" panose="02040503050406030204" pitchFamily="18" charset="0"/>
              </a:rPr>
              <a:t> 2024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6A24D6E-E297-6354-80FD-48E4CA014EEB}"/>
              </a:ext>
            </a:extLst>
          </p:cNvPr>
          <p:cNvSpPr/>
          <p:nvPr/>
        </p:nvSpPr>
        <p:spPr>
          <a:xfrm>
            <a:off x="555157" y="6287265"/>
            <a:ext cx="72901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i="1" dirty="0" err="1">
                <a:latin typeface="Cambria" panose="02040503050406030204" pitchFamily="18" charset="0"/>
              </a:rPr>
              <a:t>Classification</a:t>
            </a:r>
            <a:r>
              <a:rPr lang="it-IT" sz="1400" i="1" dirty="0">
                <a:latin typeface="Cambria" panose="02040503050406030204" pitchFamily="18" charset="0"/>
              </a:rPr>
              <a:t> and management of </a:t>
            </a:r>
            <a:r>
              <a:rPr lang="it-IT" sz="1400" i="1" dirty="0" err="1">
                <a:latin typeface="Cambria" panose="02040503050406030204" pitchFamily="18" charset="0"/>
              </a:rPr>
              <a:t>leaks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after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gastric</a:t>
            </a:r>
            <a:r>
              <a:rPr lang="it-IT" sz="1400" i="1" dirty="0">
                <a:latin typeface="Cambria" panose="02040503050406030204" pitchFamily="18" charset="0"/>
              </a:rPr>
              <a:t> bypass for </a:t>
            </a:r>
            <a:r>
              <a:rPr lang="it-IT" sz="1400" i="1" dirty="0" err="1">
                <a:latin typeface="Cambria" panose="02040503050406030204" pitchFamily="18" charset="0"/>
              </a:rPr>
              <a:t>patients</a:t>
            </a:r>
            <a:r>
              <a:rPr lang="it-IT" sz="1400" i="1" dirty="0">
                <a:latin typeface="Cambria" panose="02040503050406030204" pitchFamily="18" charset="0"/>
              </a:rPr>
              <a:t> with </a:t>
            </a:r>
            <a:r>
              <a:rPr lang="it-IT" sz="1400" i="1" dirty="0" err="1">
                <a:latin typeface="Cambria" panose="02040503050406030204" pitchFamily="18" charset="0"/>
              </a:rPr>
              <a:t>morbid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obesity</a:t>
            </a:r>
            <a:r>
              <a:rPr lang="it-IT" sz="1400" i="1" dirty="0">
                <a:latin typeface="Cambria" panose="02040503050406030204" pitchFamily="18" charset="0"/>
              </a:rPr>
              <a:t>: a </a:t>
            </a:r>
            <a:r>
              <a:rPr lang="it-IT" sz="1400" i="1" dirty="0" err="1">
                <a:latin typeface="Cambria" panose="02040503050406030204" pitchFamily="18" charset="0"/>
              </a:rPr>
              <a:t>prospective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study</a:t>
            </a:r>
            <a:r>
              <a:rPr lang="it-IT" sz="1400" i="1" dirty="0">
                <a:latin typeface="Cambria" panose="02040503050406030204" pitchFamily="18" charset="0"/>
              </a:rPr>
              <a:t> of 60 </a:t>
            </a:r>
            <a:r>
              <a:rPr lang="it-IT" sz="1400" i="1" dirty="0" err="1">
                <a:latin typeface="Cambria" panose="02040503050406030204" pitchFamily="18" charset="0"/>
              </a:rPr>
              <a:t>patients</a:t>
            </a:r>
            <a:r>
              <a:rPr lang="it-IT" sz="1400" dirty="0">
                <a:latin typeface="Cambria" panose="02040503050406030204" pitchFamily="18" charset="0"/>
              </a:rPr>
              <a:t>. </a:t>
            </a:r>
            <a:r>
              <a:rPr lang="it-IT" sz="1400" dirty="0" err="1">
                <a:latin typeface="Cambria" panose="02040503050406030204" pitchFamily="18" charset="0"/>
              </a:rPr>
              <a:t>Csendes</a:t>
            </a:r>
            <a:r>
              <a:rPr lang="it-IT" sz="1400" dirty="0">
                <a:latin typeface="Cambria" panose="02040503050406030204" pitchFamily="18" charset="0"/>
              </a:rPr>
              <a:t> A, Burgos AM, </a:t>
            </a:r>
            <a:r>
              <a:rPr lang="it-IT" sz="1400" dirty="0" err="1">
                <a:latin typeface="Cambria" panose="02040503050406030204" pitchFamily="18" charset="0"/>
              </a:rPr>
              <a:t>Braghetto</a:t>
            </a:r>
            <a:r>
              <a:rPr lang="it-IT" sz="1400" dirty="0">
                <a:latin typeface="Cambria" panose="02040503050406030204" pitchFamily="18" charset="0"/>
              </a:rPr>
              <a:t> I. </a:t>
            </a:r>
            <a:r>
              <a:rPr lang="it-IT" sz="1400" b="1" dirty="0" err="1">
                <a:latin typeface="Cambria" panose="02040503050406030204" pitchFamily="18" charset="0"/>
              </a:rPr>
              <a:t>Obes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Surg</a:t>
            </a:r>
            <a:r>
              <a:rPr lang="it-IT" sz="1400" b="1" dirty="0">
                <a:latin typeface="Cambria" panose="02040503050406030204" pitchFamily="18" charset="0"/>
              </a:rPr>
              <a:t> 2012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E138865-70A3-7ACD-74B4-C33E8242F0EA}"/>
              </a:ext>
            </a:extLst>
          </p:cNvPr>
          <p:cNvSpPr/>
          <p:nvPr/>
        </p:nvSpPr>
        <p:spPr>
          <a:xfrm>
            <a:off x="8231987" y="332020"/>
            <a:ext cx="2148378" cy="194076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1A3F489-6A1A-79CD-EE00-FD554191B66B}"/>
              </a:ext>
            </a:extLst>
          </p:cNvPr>
          <p:cNvSpPr/>
          <p:nvPr/>
        </p:nvSpPr>
        <p:spPr>
          <a:xfrm>
            <a:off x="8605355" y="4616638"/>
            <a:ext cx="1273520" cy="104628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83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C1E2362-68AE-EC3A-420A-F53971616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882" t="34596" r="11683" b="18658"/>
          <a:stretch/>
        </p:blipFill>
        <p:spPr>
          <a:xfrm>
            <a:off x="967092" y="1203649"/>
            <a:ext cx="10257815" cy="5047862"/>
          </a:xfrm>
        </p:spPr>
      </p:pic>
    </p:spTree>
    <p:extLst>
      <p:ext uri="{BB962C8B-B14F-4D97-AF65-F5344CB8AC3E}">
        <p14:creationId xmlns:p14="http://schemas.microsoft.com/office/powerpoint/2010/main" val="396992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5AED8A-456B-E212-A102-0860F30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529"/>
            <a:ext cx="11353800" cy="1325563"/>
          </a:xfrm>
        </p:spPr>
        <p:txBody>
          <a:bodyPr/>
          <a:lstStyle/>
          <a:p>
            <a:pPr algn="ctr"/>
            <a:r>
              <a:rPr lang="it-IT" b="1" dirty="0"/>
              <a:t>TO DRAIN OR NOT TO DRAIN…?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4EC6E0-2B9F-6316-79EE-26D264F6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73" y="4033893"/>
            <a:ext cx="7366641" cy="1670886"/>
          </a:xfrm>
        </p:spPr>
        <p:txBody>
          <a:bodyPr/>
          <a:lstStyle/>
          <a:p>
            <a:pPr marL="0" indent="0" algn="just">
              <a:buNone/>
            </a:pP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“…Patients with a drain were more likely to have had a provocative test and a swallow study and have a higher rate of complications and mortality…”  &gt;  </a:t>
            </a:r>
            <a:r>
              <a:rPr lang="en-US" b="1" i="0" dirty="0">
                <a:solidFill>
                  <a:srgbClr val="FF0000"/>
                </a:solidFill>
                <a:effectLst/>
                <a:latin typeface="BlinkMacSystemFont"/>
              </a:rPr>
              <a:t>LEAK AUMENTATO DEL 30%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CBDFB3-4E31-9F09-4BEE-B5F4408D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9" y="1241350"/>
            <a:ext cx="6018017" cy="18806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8D0AD0E-2DFD-E27C-0B9E-702135F788CA}"/>
              </a:ext>
            </a:extLst>
          </p:cNvPr>
          <p:cNvSpPr/>
          <p:nvPr/>
        </p:nvSpPr>
        <p:spPr>
          <a:xfrm rot="20884402">
            <a:off x="4615452" y="2811256"/>
            <a:ext cx="3907146" cy="62144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PZ/PROCEDURE DI MAGGIOR COMPLESSITA’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BA97582-8078-E6C8-5BB6-357E2A8C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90" t="45524" r="18649" b="18775"/>
          <a:stretch/>
        </p:blipFill>
        <p:spPr>
          <a:xfrm>
            <a:off x="8599070" y="2802918"/>
            <a:ext cx="3219062" cy="3856830"/>
          </a:xfrm>
          <a:prstGeom prst="rect">
            <a:avLst/>
          </a:prstGeom>
        </p:spPr>
      </p:pic>
      <p:pic>
        <p:nvPicPr>
          <p:cNvPr id="3074" name="Picture 2" descr="Actor Cartoon Hamlet Vector Images (68)">
            <a:extLst>
              <a:ext uri="{FF2B5EF4-FFF2-40B4-BE49-F238E27FC236}">
                <a16:creationId xmlns:a16="http://schemas.microsoft.com/office/drawing/2014/main" id="{E083C68E-9771-9B06-1C2B-204C1B72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6" y="198252"/>
            <a:ext cx="2275619" cy="25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5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BB10B4-54FA-6BBF-259E-B63656D85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11" y="192768"/>
            <a:ext cx="10515600" cy="4351338"/>
          </a:xfrm>
        </p:spPr>
        <p:txBody>
          <a:bodyPr/>
          <a:lstStyle/>
          <a:p>
            <a:r>
              <a:rPr lang="it-IT" dirty="0"/>
              <a:t>Il drenaggio non modifica la gestione nella diagnosi: </a:t>
            </a:r>
            <a:r>
              <a:rPr lang="it-IT" dirty="0" err="1"/>
              <a:t>tc</a:t>
            </a:r>
            <a:r>
              <a:rPr lang="it-IT" dirty="0"/>
              <a:t> e/o esplorazione</a:t>
            </a:r>
          </a:p>
          <a:p>
            <a:r>
              <a:rPr lang="it-IT" dirty="0"/>
              <a:t>Il drenaggio non influisce positivamente nella risoluzione</a:t>
            </a:r>
          </a:p>
          <a:p>
            <a:r>
              <a:rPr lang="it-IT" dirty="0"/>
              <a:t>Il drenaggio non riduce il tasso di reintervento</a:t>
            </a:r>
          </a:p>
          <a:p>
            <a:r>
              <a:rPr lang="it-IT" dirty="0"/>
              <a:t>Il drenaggio non è necessario per una gestione post-operatoria sicura</a:t>
            </a:r>
          </a:p>
          <a:p>
            <a:r>
              <a:rPr lang="it-IT" dirty="0"/>
              <a:t>Non serve a prevenire </a:t>
            </a:r>
            <a:r>
              <a:rPr lang="it-IT" dirty="0" err="1"/>
              <a:t>nè</a:t>
            </a:r>
            <a:r>
              <a:rPr lang="it-IT" dirty="0"/>
              <a:t> a migliorare una perdita</a:t>
            </a:r>
          </a:p>
          <a:p>
            <a:r>
              <a:rPr lang="it-IT" b="1" dirty="0">
                <a:solidFill>
                  <a:srgbClr val="FF0000"/>
                </a:solidFill>
              </a:rPr>
              <a:t>Il loro uso routinario dovrebbe essere scoraggiato</a:t>
            </a:r>
          </a:p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2881CF3-DA87-A944-8FE5-276C76B9B1DA}"/>
              </a:ext>
            </a:extLst>
          </p:cNvPr>
          <p:cNvSpPr/>
          <p:nvPr/>
        </p:nvSpPr>
        <p:spPr>
          <a:xfrm>
            <a:off x="3137512" y="5761464"/>
            <a:ext cx="888048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i="1" dirty="0">
                <a:latin typeface="Cambria" panose="02040503050406030204" pitchFamily="18" charset="0"/>
              </a:rPr>
              <a:t>Routine </a:t>
            </a:r>
            <a:r>
              <a:rPr lang="it-IT" sz="1600" i="1" dirty="0" err="1">
                <a:latin typeface="Cambria" panose="02040503050406030204" pitchFamily="18" charset="0"/>
              </a:rPr>
              <a:t>drain</a:t>
            </a:r>
            <a:r>
              <a:rPr lang="it-IT" sz="1600" i="1" dirty="0">
                <a:latin typeface="Cambria" panose="02040503050406030204" pitchFamily="18" charset="0"/>
              </a:rPr>
              <a:t> </a:t>
            </a:r>
            <a:r>
              <a:rPr lang="it-IT" sz="1600" i="1" dirty="0" err="1">
                <a:latin typeface="Cambria" panose="02040503050406030204" pitchFamily="18" charset="0"/>
              </a:rPr>
              <a:t>placement</a:t>
            </a:r>
            <a:r>
              <a:rPr lang="it-IT" sz="1600" i="1" dirty="0">
                <a:latin typeface="Cambria" panose="02040503050406030204" pitchFamily="18" charset="0"/>
              </a:rPr>
              <a:t> in Roux-en-</a:t>
            </a:r>
            <a:r>
              <a:rPr lang="it-IT" sz="1600" i="1" dirty="0" err="1">
                <a:latin typeface="Cambria" panose="02040503050406030204" pitchFamily="18" charset="0"/>
              </a:rPr>
              <a:t>Ygastric</a:t>
            </a:r>
            <a:r>
              <a:rPr lang="it-IT" sz="1600" i="1" dirty="0">
                <a:latin typeface="Cambria" panose="02040503050406030204" pitchFamily="18" charset="0"/>
              </a:rPr>
              <a:t> bypass: an </a:t>
            </a:r>
            <a:r>
              <a:rPr lang="it-IT" sz="1600" i="1" dirty="0" err="1">
                <a:latin typeface="Cambria" panose="02040503050406030204" pitchFamily="18" charset="0"/>
              </a:rPr>
              <a:t>expanded</a:t>
            </a:r>
            <a:r>
              <a:rPr lang="it-IT" sz="1600" i="1" dirty="0">
                <a:latin typeface="Cambria" panose="02040503050406030204" pitchFamily="18" charset="0"/>
              </a:rPr>
              <a:t> </a:t>
            </a:r>
            <a:r>
              <a:rPr lang="it-IT" sz="1600" i="1" dirty="0" err="1">
                <a:latin typeface="Cambria" panose="02040503050406030204" pitchFamily="18" charset="0"/>
              </a:rPr>
              <a:t>retrospective</a:t>
            </a:r>
            <a:r>
              <a:rPr lang="it-IT" sz="1600" i="1" dirty="0">
                <a:latin typeface="Cambria" panose="02040503050406030204" pitchFamily="18" charset="0"/>
              </a:rPr>
              <a:t> comparative </a:t>
            </a:r>
            <a:r>
              <a:rPr lang="it-IT" sz="1600" i="1" dirty="0" err="1">
                <a:latin typeface="Cambria" panose="02040503050406030204" pitchFamily="18" charset="0"/>
              </a:rPr>
              <a:t>study</a:t>
            </a:r>
            <a:r>
              <a:rPr lang="it-IT" sz="1600" i="1" dirty="0">
                <a:latin typeface="Cambria" panose="02040503050406030204" pitchFamily="18" charset="0"/>
              </a:rPr>
              <a:t> of 755 </a:t>
            </a:r>
            <a:r>
              <a:rPr lang="it-IT" sz="1600" i="1" dirty="0" err="1">
                <a:latin typeface="Cambria" panose="02040503050406030204" pitchFamily="18" charset="0"/>
              </a:rPr>
              <a:t>patients</a:t>
            </a:r>
            <a:r>
              <a:rPr lang="it-IT" sz="1600" i="1" dirty="0">
                <a:latin typeface="Cambria" panose="02040503050406030204" pitchFamily="18" charset="0"/>
              </a:rPr>
              <a:t> and </a:t>
            </a:r>
            <a:r>
              <a:rPr lang="it-IT" sz="1600" i="1" dirty="0" err="1">
                <a:latin typeface="Cambria" panose="02040503050406030204" pitchFamily="18" charset="0"/>
              </a:rPr>
              <a:t>review</a:t>
            </a:r>
            <a:r>
              <a:rPr lang="it-IT" sz="1600" i="1" dirty="0">
                <a:latin typeface="Cambria" panose="02040503050406030204" pitchFamily="18" charset="0"/>
              </a:rPr>
              <a:t> of the </a:t>
            </a:r>
            <a:r>
              <a:rPr lang="it-IT" sz="1600" i="1" dirty="0" err="1">
                <a:latin typeface="Cambria" panose="02040503050406030204" pitchFamily="18" charset="0"/>
              </a:rPr>
              <a:t>literature</a:t>
            </a:r>
            <a:r>
              <a:rPr lang="it-IT" sz="1600" i="1" dirty="0">
                <a:latin typeface="Cambria" panose="02040503050406030204" pitchFamily="18" charset="0"/>
              </a:rPr>
              <a:t>. </a:t>
            </a:r>
            <a:r>
              <a:rPr lang="it-IT" sz="1600" dirty="0" err="1">
                <a:latin typeface="Cambria" panose="02040503050406030204" pitchFamily="18" charset="0"/>
              </a:rPr>
              <a:t>Kavuturu</a:t>
            </a:r>
            <a:r>
              <a:rPr lang="it-IT" sz="1600" dirty="0">
                <a:latin typeface="Cambria" panose="02040503050406030204" pitchFamily="18" charset="0"/>
              </a:rPr>
              <a:t> </a:t>
            </a:r>
            <a:r>
              <a:rPr lang="it-IT" sz="1600" dirty="0" err="1">
                <a:latin typeface="Cambria" panose="02040503050406030204" pitchFamily="18" charset="0"/>
              </a:rPr>
              <a:t>S</a:t>
            </a:r>
            <a:r>
              <a:rPr lang="it-IT" sz="1600" dirty="0">
                <a:latin typeface="Cambria" panose="02040503050406030204" pitchFamily="18" charset="0"/>
              </a:rPr>
              <a:t>, </a:t>
            </a:r>
            <a:r>
              <a:rPr lang="it-IT" sz="1600" dirty="0" err="1">
                <a:latin typeface="Cambria" panose="02040503050406030204" pitchFamily="18" charset="0"/>
              </a:rPr>
              <a:t>Rogers</a:t>
            </a:r>
            <a:r>
              <a:rPr lang="it-IT" sz="1600" dirty="0">
                <a:latin typeface="Cambria" panose="02040503050406030204" pitchFamily="18" charset="0"/>
              </a:rPr>
              <a:t> AM, </a:t>
            </a:r>
            <a:r>
              <a:rPr lang="it-IT" sz="1600" dirty="0" err="1">
                <a:latin typeface="Cambria" panose="02040503050406030204" pitchFamily="18" charset="0"/>
              </a:rPr>
              <a:t>HaluckRS</a:t>
            </a:r>
            <a:endParaRPr lang="it-IT" sz="1600" dirty="0">
              <a:latin typeface="Cambria" panose="02040503050406030204" pitchFamily="18" charset="0"/>
            </a:endParaRPr>
          </a:p>
          <a:p>
            <a:r>
              <a:rPr lang="it-IT" sz="1600" b="1" dirty="0" err="1">
                <a:latin typeface="Cambria" panose="02040503050406030204" pitchFamily="18" charset="0"/>
              </a:rPr>
              <a:t>Obes</a:t>
            </a:r>
            <a:r>
              <a:rPr lang="it-IT" sz="1600" b="1" dirty="0">
                <a:latin typeface="Cambria" panose="02040503050406030204" pitchFamily="18" charset="0"/>
              </a:rPr>
              <a:t> </a:t>
            </a:r>
            <a:r>
              <a:rPr lang="it-IT" sz="1600" b="1" dirty="0" err="1">
                <a:latin typeface="Cambria" panose="02040503050406030204" pitchFamily="18" charset="0"/>
              </a:rPr>
              <a:t>Surg</a:t>
            </a:r>
            <a:r>
              <a:rPr lang="it-IT" sz="1600" b="1" dirty="0">
                <a:latin typeface="Cambria" panose="02040503050406030204" pitchFamily="18" charset="0"/>
              </a:rPr>
              <a:t> 2012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7C44C31-4BA8-9476-5F5D-A5190A19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963" y="3288460"/>
            <a:ext cx="2610055" cy="18643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Segno di moltiplicazione 8">
            <a:extLst>
              <a:ext uri="{FF2B5EF4-FFF2-40B4-BE49-F238E27FC236}">
                <a16:creationId xmlns:a16="http://schemas.microsoft.com/office/drawing/2014/main" id="{A0CC25E1-9BAA-0B70-3F9C-A69522348333}"/>
              </a:ext>
            </a:extLst>
          </p:cNvPr>
          <p:cNvSpPr/>
          <p:nvPr/>
        </p:nvSpPr>
        <p:spPr>
          <a:xfrm>
            <a:off x="8443749" y="2523130"/>
            <a:ext cx="3608481" cy="232531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06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D7D826-E53D-F998-FA19-34F0CD747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498" y="172266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“…The smaller the bougie size and the tighter the sleeve, the higher the incidence of leaks…”</a:t>
            </a:r>
            <a:endParaRPr lang="it-IT" b="1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84FDE1D-4397-2A58-B507-A9274AE4B4DA}"/>
              </a:ext>
            </a:extLst>
          </p:cNvPr>
          <p:cNvSpPr txBox="1">
            <a:spLocks/>
          </p:cNvSpPr>
          <p:nvPr/>
        </p:nvSpPr>
        <p:spPr>
          <a:xfrm>
            <a:off x="0" y="1225389"/>
            <a:ext cx="9722498" cy="56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rgbClr val="FF0000"/>
                </a:solidFill>
              </a:rPr>
              <a:t>SLEEVE: 90% ANGOLO DI HIS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BC9888-B689-29D9-FB33-D9C9CF9E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371" y="835047"/>
            <a:ext cx="3006119" cy="395124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A828D12-8A3A-93EE-78A5-7AE8C61DDD1E}"/>
              </a:ext>
            </a:extLst>
          </p:cNvPr>
          <p:cNvSpPr/>
          <p:nvPr/>
        </p:nvSpPr>
        <p:spPr>
          <a:xfrm>
            <a:off x="5128593" y="5809654"/>
            <a:ext cx="6627798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i="1" dirty="0">
                <a:latin typeface="Cambria" panose="02040503050406030204" pitchFamily="18" charset="0"/>
              </a:rPr>
              <a:t>International Sleeve </a:t>
            </a:r>
            <a:r>
              <a:rPr lang="it-IT" sz="1400" i="1" dirty="0" err="1">
                <a:latin typeface="Cambria" panose="02040503050406030204" pitchFamily="18" charset="0"/>
              </a:rPr>
              <a:t>Gastrectomy</a:t>
            </a:r>
            <a:r>
              <a:rPr lang="it-IT" sz="1400" i="1" dirty="0">
                <a:latin typeface="Cambria" panose="02040503050406030204" pitchFamily="18" charset="0"/>
              </a:rPr>
              <a:t> Expert Panel </a:t>
            </a:r>
            <a:r>
              <a:rPr lang="it-IT" sz="1400" i="1" dirty="0" err="1">
                <a:latin typeface="Cambria" panose="02040503050406030204" pitchFamily="18" charset="0"/>
              </a:rPr>
              <a:t>Consensus</a:t>
            </a:r>
            <a:r>
              <a:rPr lang="it-IT" sz="1400" i="1" dirty="0">
                <a:latin typeface="Cambria" panose="02040503050406030204" pitchFamily="18" charset="0"/>
              </a:rPr>
              <a:t> Statement: best </a:t>
            </a:r>
            <a:r>
              <a:rPr lang="it-IT" sz="1400" i="1" dirty="0" err="1">
                <a:latin typeface="Cambria" panose="02040503050406030204" pitchFamily="18" charset="0"/>
              </a:rPr>
              <a:t>practice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guidelines</a:t>
            </a:r>
            <a:r>
              <a:rPr lang="it-IT" sz="1400" i="1" dirty="0">
                <a:latin typeface="Cambria" panose="02040503050406030204" pitchFamily="18" charset="0"/>
              </a:rPr>
              <a:t> </a:t>
            </a:r>
            <a:r>
              <a:rPr lang="it-IT" sz="1400" i="1" dirty="0" err="1">
                <a:latin typeface="Cambria" panose="02040503050406030204" pitchFamily="18" charset="0"/>
              </a:rPr>
              <a:t>based</a:t>
            </a:r>
            <a:r>
              <a:rPr lang="it-IT" sz="1400" i="1" dirty="0">
                <a:latin typeface="Cambria" panose="02040503050406030204" pitchFamily="18" charset="0"/>
              </a:rPr>
              <a:t> on </a:t>
            </a:r>
            <a:r>
              <a:rPr lang="it-IT" sz="1400" i="1" dirty="0" err="1">
                <a:latin typeface="Cambria" panose="02040503050406030204" pitchFamily="18" charset="0"/>
              </a:rPr>
              <a:t>experience</a:t>
            </a:r>
            <a:r>
              <a:rPr lang="it-IT" sz="1400" i="1" dirty="0">
                <a:latin typeface="Cambria" panose="02040503050406030204" pitchFamily="18" charset="0"/>
              </a:rPr>
              <a:t> of &gt;12,000 </a:t>
            </a:r>
            <a:r>
              <a:rPr lang="it-IT" sz="1400" i="1" dirty="0" err="1">
                <a:latin typeface="Cambria" panose="02040503050406030204" pitchFamily="18" charset="0"/>
              </a:rPr>
              <a:t>cases</a:t>
            </a:r>
            <a:r>
              <a:rPr lang="it-IT" sz="1400" i="1" dirty="0">
                <a:latin typeface="Cambria" panose="02040503050406030204" pitchFamily="18" charset="0"/>
              </a:rPr>
              <a:t>. </a:t>
            </a:r>
            <a:r>
              <a:rPr lang="it-IT" sz="1400" dirty="0">
                <a:latin typeface="Cambria" panose="02040503050406030204" pitchFamily="18" charset="0"/>
              </a:rPr>
              <a:t>Diaz AA, Basso </a:t>
            </a:r>
            <a:r>
              <a:rPr lang="it-IT" sz="1400" dirty="0" err="1">
                <a:latin typeface="Cambria" panose="02040503050406030204" pitchFamily="18" charset="0"/>
              </a:rPr>
              <a:t>N</a:t>
            </a:r>
            <a:r>
              <a:rPr lang="it-IT" sz="1400" dirty="0">
                <a:latin typeface="Cambria" panose="02040503050406030204" pitchFamily="18" charset="0"/>
              </a:rPr>
              <a:t>, </a:t>
            </a:r>
            <a:r>
              <a:rPr lang="it-IT" sz="1400" dirty="0" err="1">
                <a:latin typeface="Cambria" panose="02040503050406030204" pitchFamily="18" charset="0"/>
              </a:rPr>
              <a:t>Gagner</a:t>
            </a:r>
            <a:r>
              <a:rPr lang="it-IT" sz="1400" dirty="0">
                <a:latin typeface="Cambria" panose="02040503050406030204" pitchFamily="18" charset="0"/>
              </a:rPr>
              <a:t>. </a:t>
            </a:r>
            <a:r>
              <a:rPr lang="it-IT" sz="1400" b="1" dirty="0" err="1">
                <a:latin typeface="Cambria" panose="02040503050406030204" pitchFamily="18" charset="0"/>
              </a:rPr>
              <a:t>Surg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Obes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Relat</a:t>
            </a:r>
            <a:r>
              <a:rPr lang="it-IT" sz="1400" b="1" dirty="0">
                <a:latin typeface="Cambria" panose="02040503050406030204" pitchFamily="18" charset="0"/>
              </a:rPr>
              <a:t> </a:t>
            </a:r>
            <a:r>
              <a:rPr lang="it-IT" sz="1400" b="1" dirty="0" err="1">
                <a:latin typeface="Cambria" panose="02040503050406030204" pitchFamily="18" charset="0"/>
              </a:rPr>
              <a:t>Dis</a:t>
            </a:r>
            <a:r>
              <a:rPr lang="it-IT" sz="1400" b="1" dirty="0">
                <a:latin typeface="Cambria" panose="02040503050406030204" pitchFamily="18" charset="0"/>
              </a:rPr>
              <a:t> 2012 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B26AB20-6E07-F911-4AF6-22F7179EE72B}"/>
              </a:ext>
            </a:extLst>
          </p:cNvPr>
          <p:cNvCxnSpPr>
            <a:cxnSpLocks/>
          </p:cNvCxnSpPr>
          <p:nvPr/>
        </p:nvCxnSpPr>
        <p:spPr>
          <a:xfrm flipH="1" flipV="1">
            <a:off x="9576661" y="2350923"/>
            <a:ext cx="1470784" cy="362920"/>
          </a:xfrm>
          <a:prstGeom prst="straightConnector1">
            <a:avLst/>
          </a:prstGeom>
          <a:ln w="603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astric Sleeve Bougie Size Matter - Jet Medical Tourism®">
            <a:extLst>
              <a:ext uri="{FF2B5EF4-FFF2-40B4-BE49-F238E27FC236}">
                <a16:creationId xmlns:a16="http://schemas.microsoft.com/office/drawing/2014/main" id="{B6F3ED13-4B84-61C9-EDB4-0F671667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" y="1774811"/>
            <a:ext cx="3890788" cy="33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68503A5-9643-1AA4-AA59-ACBA5D72F587}"/>
              </a:ext>
            </a:extLst>
          </p:cNvPr>
          <p:cNvSpPr txBox="1">
            <a:spLocks/>
          </p:cNvSpPr>
          <p:nvPr/>
        </p:nvSpPr>
        <p:spPr>
          <a:xfrm rot="20649488">
            <a:off x="1542631" y="2731791"/>
            <a:ext cx="5681051" cy="605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="1" dirty="0">
                <a:solidFill>
                  <a:srgbClr val="00B050"/>
                </a:solidFill>
              </a:rPr>
              <a:t>92% consenso </a:t>
            </a:r>
            <a:r>
              <a:rPr lang="it-IT" sz="2400" b="1" dirty="0" err="1">
                <a:solidFill>
                  <a:srgbClr val="00B050"/>
                </a:solidFill>
              </a:rPr>
              <a:t>Sondone</a:t>
            </a:r>
            <a:r>
              <a:rPr lang="it-IT" sz="2400" b="1" dirty="0">
                <a:solidFill>
                  <a:srgbClr val="00B050"/>
                </a:solidFill>
              </a:rPr>
              <a:t> 36-40 </a:t>
            </a:r>
            <a:r>
              <a:rPr lang="it-IT" sz="2400" b="1" dirty="0" err="1">
                <a:solidFill>
                  <a:srgbClr val="00B050"/>
                </a:solidFill>
              </a:rPr>
              <a:t>Fr</a:t>
            </a:r>
            <a:endParaRPr lang="it-IT" sz="2400" b="1" dirty="0">
              <a:solidFill>
                <a:srgbClr val="00B05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F9E310E-98B2-05EE-21B5-D5D77B160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5" y="5047706"/>
            <a:ext cx="4173487" cy="15238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3FCE20C-082C-C249-FAE6-AA6BCBC88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774" y="3377484"/>
            <a:ext cx="2748842" cy="22619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9C08CD2-4E06-6004-9CCC-52D5D78E60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388" t="57823" r="30663" b="22620"/>
          <a:stretch/>
        </p:blipFill>
        <p:spPr>
          <a:xfrm>
            <a:off x="3355693" y="3518328"/>
            <a:ext cx="2102966" cy="9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39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1365</Words>
  <Application>Microsoft Office PowerPoint</Application>
  <PresentationFormat>Widescreen</PresentationFormat>
  <Paragraphs>145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Cambria</vt:lpstr>
      <vt:lpstr>Wingdings</vt:lpstr>
      <vt:lpstr>Tema di Office</vt:lpstr>
      <vt:lpstr>Presentazione standard di PowerPoint</vt:lpstr>
      <vt:lpstr>“Leak is defined as a transmural defect with communication between the intra and extraluminal compartments, while fistula is defined as an abnormal communication between two epithelialized surfaces”</vt:lpstr>
      <vt:lpstr>Presentazione standard di PowerPoint</vt:lpstr>
      <vt:lpstr>TIMING</vt:lpstr>
      <vt:lpstr>POSIZIONE</vt:lpstr>
      <vt:lpstr>Presentazione standard di PowerPoint</vt:lpstr>
      <vt:lpstr>TO DRAIN OR NOT TO DRAIN…?</vt:lpstr>
      <vt:lpstr>Presentazione standard di PowerPoint</vt:lpstr>
      <vt:lpstr>Presentazione standard di PowerPoint</vt:lpstr>
      <vt:lpstr>GESTIONE CHIRURGICA PREVENTIVA??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PRINCIPI CHIRURGICI DI TRATTAMENTO DI UN LEAK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lavinia amato</dc:creator>
  <cp:lastModifiedBy>lavinia amato</cp:lastModifiedBy>
  <cp:revision>27</cp:revision>
  <dcterms:created xsi:type="dcterms:W3CDTF">2025-03-05T11:10:24Z</dcterms:created>
  <dcterms:modified xsi:type="dcterms:W3CDTF">2025-05-26T19:04:15Z</dcterms:modified>
</cp:coreProperties>
</file>